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8"/>
  </p:notesMasterIdLst>
  <p:handoutMasterIdLst>
    <p:handoutMasterId r:id="rId89"/>
  </p:handoutMasterIdLst>
  <p:sldIdLst>
    <p:sldId id="555" r:id="rId2"/>
    <p:sldId id="826" r:id="rId3"/>
    <p:sldId id="825" r:id="rId4"/>
    <p:sldId id="805" r:id="rId5"/>
    <p:sldId id="806" r:id="rId6"/>
    <p:sldId id="811" r:id="rId7"/>
    <p:sldId id="821" r:id="rId8"/>
    <p:sldId id="781" r:id="rId9"/>
    <p:sldId id="817" r:id="rId10"/>
    <p:sldId id="839" r:id="rId11"/>
    <p:sldId id="815" r:id="rId12"/>
    <p:sldId id="812" r:id="rId13"/>
    <p:sldId id="814" r:id="rId14"/>
    <p:sldId id="844" r:id="rId15"/>
    <p:sldId id="813" r:id="rId16"/>
    <p:sldId id="788" r:id="rId17"/>
    <p:sldId id="810" r:id="rId18"/>
    <p:sldId id="818" r:id="rId19"/>
    <p:sldId id="819" r:id="rId20"/>
    <p:sldId id="820" r:id="rId21"/>
    <p:sldId id="795" r:id="rId22"/>
    <p:sldId id="797" r:id="rId23"/>
    <p:sldId id="798" r:id="rId24"/>
    <p:sldId id="753" r:id="rId25"/>
    <p:sldId id="771" r:id="rId26"/>
    <p:sldId id="767" r:id="rId27"/>
    <p:sldId id="786" r:id="rId28"/>
    <p:sldId id="782" r:id="rId29"/>
    <p:sldId id="787" r:id="rId30"/>
    <p:sldId id="783" r:id="rId31"/>
    <p:sldId id="784" r:id="rId32"/>
    <p:sldId id="785" r:id="rId33"/>
    <p:sldId id="790" r:id="rId34"/>
    <p:sldId id="789" r:id="rId35"/>
    <p:sldId id="791" r:id="rId36"/>
    <p:sldId id="799" r:id="rId37"/>
    <p:sldId id="749" r:id="rId38"/>
    <p:sldId id="827" r:id="rId39"/>
    <p:sldId id="750" r:id="rId40"/>
    <p:sldId id="831" r:id="rId41"/>
    <p:sldId id="751" r:id="rId42"/>
    <p:sldId id="773" r:id="rId43"/>
    <p:sldId id="774" r:id="rId44"/>
    <p:sldId id="848" r:id="rId45"/>
    <p:sldId id="849" r:id="rId46"/>
    <p:sldId id="850" r:id="rId47"/>
    <p:sldId id="842" r:id="rId48"/>
    <p:sldId id="822" r:id="rId49"/>
    <p:sldId id="828" r:id="rId50"/>
    <p:sldId id="763" r:id="rId51"/>
    <p:sldId id="847" r:id="rId52"/>
    <p:sldId id="757" r:id="rId53"/>
    <p:sldId id="765" r:id="rId54"/>
    <p:sldId id="760" r:id="rId55"/>
    <p:sldId id="761" r:id="rId56"/>
    <p:sldId id="759" r:id="rId57"/>
    <p:sldId id="832" r:id="rId58"/>
    <p:sldId id="833" r:id="rId59"/>
    <p:sldId id="834" r:id="rId60"/>
    <p:sldId id="846" r:id="rId61"/>
    <p:sldId id="845" r:id="rId62"/>
    <p:sldId id="745" r:id="rId63"/>
    <p:sldId id="830" r:id="rId64"/>
    <p:sldId id="766" r:id="rId65"/>
    <p:sldId id="770" r:id="rId66"/>
    <p:sldId id="836" r:id="rId67"/>
    <p:sldId id="837" r:id="rId68"/>
    <p:sldId id="838" r:id="rId69"/>
    <p:sldId id="775" r:id="rId70"/>
    <p:sldId id="776" r:id="rId71"/>
    <p:sldId id="840" r:id="rId72"/>
    <p:sldId id="779" r:id="rId73"/>
    <p:sldId id="841" r:id="rId74"/>
    <p:sldId id="792" r:id="rId75"/>
    <p:sldId id="793" r:id="rId76"/>
    <p:sldId id="823" r:id="rId77"/>
    <p:sldId id="794" r:id="rId78"/>
    <p:sldId id="824" r:id="rId79"/>
    <p:sldId id="803" r:id="rId80"/>
    <p:sldId id="769" r:id="rId81"/>
    <p:sldId id="808" r:id="rId82"/>
    <p:sldId id="801" r:id="rId83"/>
    <p:sldId id="768" r:id="rId84"/>
    <p:sldId id="780" r:id="rId85"/>
    <p:sldId id="772" r:id="rId86"/>
    <p:sldId id="843" r:id="rId87"/>
  </p:sldIdLst>
  <p:sldSz cx="12192000" cy="6858000"/>
  <p:notesSz cx="6858000" cy="9144000"/>
  <p:custDataLst>
    <p:tags r:id="rId9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71908A6-2217-BA41-8BB5-253EDB9E953B}">
          <p14:sldIdLst>
            <p14:sldId id="555"/>
            <p14:sldId id="826"/>
            <p14:sldId id="825"/>
            <p14:sldId id="805"/>
            <p14:sldId id="806"/>
            <p14:sldId id="811"/>
            <p14:sldId id="821"/>
            <p14:sldId id="781"/>
            <p14:sldId id="817"/>
            <p14:sldId id="839"/>
            <p14:sldId id="815"/>
            <p14:sldId id="812"/>
            <p14:sldId id="814"/>
            <p14:sldId id="844"/>
            <p14:sldId id="813"/>
            <p14:sldId id="788"/>
            <p14:sldId id="810"/>
            <p14:sldId id="818"/>
            <p14:sldId id="819"/>
            <p14:sldId id="820"/>
            <p14:sldId id="795"/>
            <p14:sldId id="797"/>
            <p14:sldId id="798"/>
            <p14:sldId id="753"/>
            <p14:sldId id="771"/>
            <p14:sldId id="767"/>
            <p14:sldId id="786"/>
            <p14:sldId id="782"/>
            <p14:sldId id="787"/>
            <p14:sldId id="783"/>
            <p14:sldId id="784"/>
            <p14:sldId id="785"/>
            <p14:sldId id="790"/>
            <p14:sldId id="789"/>
            <p14:sldId id="791"/>
            <p14:sldId id="799"/>
            <p14:sldId id="749"/>
            <p14:sldId id="827"/>
            <p14:sldId id="750"/>
            <p14:sldId id="831"/>
            <p14:sldId id="751"/>
            <p14:sldId id="773"/>
            <p14:sldId id="774"/>
            <p14:sldId id="848"/>
            <p14:sldId id="849"/>
            <p14:sldId id="850"/>
            <p14:sldId id="842"/>
            <p14:sldId id="822"/>
            <p14:sldId id="828"/>
            <p14:sldId id="763"/>
            <p14:sldId id="847"/>
            <p14:sldId id="757"/>
            <p14:sldId id="765"/>
            <p14:sldId id="760"/>
            <p14:sldId id="761"/>
            <p14:sldId id="759"/>
            <p14:sldId id="832"/>
            <p14:sldId id="833"/>
            <p14:sldId id="834"/>
            <p14:sldId id="846"/>
            <p14:sldId id="845"/>
            <p14:sldId id="745"/>
            <p14:sldId id="830"/>
            <p14:sldId id="766"/>
            <p14:sldId id="770"/>
            <p14:sldId id="836"/>
            <p14:sldId id="837"/>
            <p14:sldId id="838"/>
            <p14:sldId id="775"/>
            <p14:sldId id="776"/>
            <p14:sldId id="840"/>
            <p14:sldId id="779"/>
            <p14:sldId id="841"/>
            <p14:sldId id="792"/>
            <p14:sldId id="793"/>
            <p14:sldId id="823"/>
            <p14:sldId id="794"/>
            <p14:sldId id="824"/>
            <p14:sldId id="803"/>
            <p14:sldId id="769"/>
            <p14:sldId id="808"/>
            <p14:sldId id="801"/>
            <p14:sldId id="768"/>
            <p14:sldId id="780"/>
            <p14:sldId id="772"/>
            <p14:sldId id="8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00FFFF"/>
    <a:srgbClr val="0080FF"/>
    <a:srgbClr val="FFCC66"/>
    <a:srgbClr val="804000"/>
    <a:srgbClr val="FF8000"/>
    <a:srgbClr val="0432FF"/>
    <a:srgbClr val="D6D6D6"/>
    <a:srgbClr val="FF66CC"/>
    <a:srgbClr val="EA8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8" autoAdjust="0"/>
    <p:restoredTop sz="73901" autoAdjust="0"/>
  </p:normalViewPr>
  <p:slideViewPr>
    <p:cSldViewPr snapToGrid="0">
      <p:cViewPr varScale="1">
        <p:scale>
          <a:sx n="92" d="100"/>
          <a:sy n="92" d="100"/>
        </p:scale>
        <p:origin x="144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gs" Target="tags/tag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Dict.</a:t>
            </a:r>
            <a:r>
              <a:rPr lang="en-US" baseline="0" dirty="0" smtClean="0"/>
              <a:t> Induction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en-de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0.797</c:v>
                </c:pt>
                <c:pt idx="1">
                  <c:v>0.745</c:v>
                </c:pt>
                <c:pt idx="2">
                  <c:v>0.724</c:v>
                </c:pt>
                <c:pt idx="3">
                  <c:v>0.625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en-fr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0.789</c:v>
                </c:pt>
                <c:pt idx="1">
                  <c:v>0.729</c:v>
                </c:pt>
                <c:pt idx="2">
                  <c:v>0.701</c:v>
                </c:pt>
                <c:pt idx="3">
                  <c:v>0.688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en-sv</c:v>
                </c:pt>
              </c:strCache>
            </c:strRef>
          </c:tx>
          <c:spPr>
            <a:solidFill>
              <a:srgbClr val="3366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0.771</c:v>
                </c:pt>
                <c:pt idx="1">
                  <c:v>0.767</c:v>
                </c:pt>
                <c:pt idx="2">
                  <c:v>0.742</c:v>
                </c:pt>
                <c:pt idx="3">
                  <c:v>0.569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en-zh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0.694</c:v>
                </c:pt>
                <c:pt idx="1">
                  <c:v>0.66</c:v>
                </c:pt>
                <c:pt idx="2">
                  <c:v>0.596</c:v>
                </c:pt>
                <c:pt idx="3">
                  <c:v>0.532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64192464"/>
        <c:axId val="-161488635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0.76275</c:v>
                </c:pt>
                <c:pt idx="1">
                  <c:v>0.72525</c:v>
                </c:pt>
                <c:pt idx="2">
                  <c:v>0.69075</c:v>
                </c:pt>
                <c:pt idx="3">
                  <c:v>0.6035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64192464"/>
        <c:axId val="-1614886352"/>
      </c:lineChart>
      <c:catAx>
        <c:axId val="-16641924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614886352"/>
        <c:crosses val="autoZero"/>
        <c:auto val="1"/>
        <c:lblAlgn val="ctr"/>
        <c:lblOffset val="100"/>
        <c:noMultiLvlLbl val="0"/>
      </c:catAx>
      <c:valAx>
        <c:axId val="-16148863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u="none" strike="noStrike" baseline="0" dirty="0" smtClean="0">
                    <a:effectLst/>
                  </a:rPr>
                  <a:t> Acc@10</a:t>
                </a:r>
                <a:r>
                  <a:rPr lang="en-US" sz="1800" b="1" i="0" u="none" strike="noStrike" baseline="0" dirty="0" smtClean="0"/>
                  <a:t> 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66419246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Transfer</a:t>
            </a:r>
            <a:r>
              <a:rPr lang="en-US" baseline="0" dirty="0" smtClean="0"/>
              <a:t> from English to X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en-de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85.2</c:v>
                </c:pt>
                <c:pt idx="1">
                  <c:v>85.0</c:v>
                </c:pt>
                <c:pt idx="2">
                  <c:v>79.1</c:v>
                </c:pt>
                <c:pt idx="3">
                  <c:v>79.9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en-fr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77.7</c:v>
                </c:pt>
                <c:pt idx="1">
                  <c:v>71.7</c:v>
                </c:pt>
                <c:pt idx="2">
                  <c:v>70.7</c:v>
                </c:pt>
                <c:pt idx="3">
                  <c:v>72.0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en-sv</c:v>
                </c:pt>
              </c:strCache>
            </c:strRef>
          </c:tx>
          <c:spPr>
            <a:solidFill>
              <a:srgbClr val="3366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72.3</c:v>
                </c:pt>
                <c:pt idx="1">
                  <c:v>69.1</c:v>
                </c:pt>
                <c:pt idx="2">
                  <c:v>65.3</c:v>
                </c:pt>
                <c:pt idx="3">
                  <c:v>59.9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en-zh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75.5</c:v>
                </c:pt>
                <c:pt idx="1">
                  <c:v>73.6</c:v>
                </c:pt>
                <c:pt idx="2">
                  <c:v>69.4</c:v>
                </c:pt>
                <c:pt idx="3">
                  <c:v>73.0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13887824"/>
        <c:axId val="-161388507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77.67499999999998</c:v>
                </c:pt>
                <c:pt idx="1">
                  <c:v>74.85</c:v>
                </c:pt>
                <c:pt idx="2">
                  <c:v>71.12499999999998</c:v>
                </c:pt>
                <c:pt idx="3">
                  <c:v>71.2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13887824"/>
        <c:axId val="-1613885072"/>
      </c:lineChart>
      <c:catAx>
        <c:axId val="-1613887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613885072"/>
        <c:crosses val="autoZero"/>
        <c:auto val="1"/>
        <c:lblAlgn val="ctr"/>
        <c:lblOffset val="100"/>
        <c:noMultiLvlLbl val="0"/>
      </c:catAx>
      <c:valAx>
        <c:axId val="-1613885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61388782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505F590E-4CFF-415B-B902-A5059654FD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07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6B02114A-5BCE-4C86-B20E-5F5BFDE6D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77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44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alignments</a:t>
            </a:r>
            <a:r>
              <a:rPr lang="en-US" baseline="0" dirty="0" smtClean="0"/>
              <a:t> are equally likely</a:t>
            </a:r>
          </a:p>
          <a:p>
            <a:r>
              <a:rPr lang="en-US" baseline="0" dirty="0" smtClean="0"/>
              <a:t>Counts reveal that la often aligns with the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52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alignments</a:t>
            </a:r>
            <a:r>
              <a:rPr lang="en-US" baseline="0" dirty="0" smtClean="0"/>
              <a:t> are equally likely</a:t>
            </a:r>
          </a:p>
          <a:p>
            <a:r>
              <a:rPr lang="en-US" baseline="0" dirty="0" smtClean="0"/>
              <a:t>Counts reveal that la often aligns with the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52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1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D_{11}(\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{V}}) = - \sum_{\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{red}{v}}\sum_{\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v_c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\in \text{Neighbors}(\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{red}{v})}\log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v_c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\mid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D_{22}(\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{W}}) = - \sum_{\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{blue}{w}}\sum_{\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w_c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\in \text{Neighbors}(\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{blue}{w})}\log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w_c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\mid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{blue}{w})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D_{21}(\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{V}}) = - \sum_{(\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{blue}{w},\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 \in Q}\sum_{\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v_c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\in \text{Neighbors}(\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{red}{v})}\log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v_c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\mid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67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No </a:t>
            </a:r>
            <a:r>
              <a:rPr lang="en-US" dirty="0" err="1" smtClean="0"/>
              <a:t>french</a:t>
            </a:r>
            <a:r>
              <a:rPr lang="en-US" dirty="0" smtClean="0"/>
              <a:t> distributional info</a:t>
            </a:r>
          </a:p>
          <a:p>
            <a:r>
              <a:rPr lang="en-US" dirty="0" smtClean="0"/>
              <a:t>2. Too much trust in the</a:t>
            </a:r>
            <a:r>
              <a:rPr lang="en-US" baseline="0" dirty="0" smtClean="0"/>
              <a:t> word alignment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78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E(\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{w}},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{w}^{n}}) =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mathrm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{max}\left(\delta + E(\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{w}})- E(\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{w}^{n}}), 0 \right)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E(\vec{v},\vec{w}) &amp;= \Vert f(\vec{v}) - g(\vec{w})\Vert^{2}</a:t>
            </a:r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E(\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{w}})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Vert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 -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Vert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^{2}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51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20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 = \text{CCA}(\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{\Sigma'}},\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{\Omega'}})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7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\rho(\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 =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]E[\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]}}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\text{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}\max_{\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{w}}}\rho(\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Wy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intercal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7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Thematically 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many of you learnt</a:t>
            </a:r>
            <a:r>
              <a:rPr lang="en-US" baseline="0" dirty="0" smtClean="0"/>
              <a:t> something other than English as their first language?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many of you have relatives who learnt</a:t>
            </a:r>
            <a:r>
              <a:rPr lang="en-US" baseline="0" dirty="0" smtClean="0"/>
              <a:t> something other than English as their first language?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way we interact with technology should not be limited to</a:t>
            </a:r>
            <a:r>
              <a:rPr lang="en-US" baseline="0" dirty="0" smtClean="0"/>
              <a:t> English.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Well firstly NLP should not be restricted to only</a:t>
            </a:r>
            <a:r>
              <a:rPr lang="en-US" baseline="0" dirty="0" smtClean="0"/>
              <a:t> English. Why?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Other widely used languages.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Only 5% of the world population speak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natively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over 40%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Despite of this, </a:t>
            </a:r>
            <a:r>
              <a:rPr lang="en-US" dirty="0" smtClean="0"/>
              <a:t>Yet most NLP applications have been aimed at English.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06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Thematically aligned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1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90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93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9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English</a:t>
            </a:r>
            <a:r>
              <a:rPr lang="en-US" baseline="0" dirty="0" smtClean="0"/>
              <a:t> acts like a bridge between languages.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18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it be possible to get </a:t>
            </a:r>
            <a:r>
              <a:rPr lang="en-US" dirty="0" err="1" smtClean="0"/>
              <a:t>cz</a:t>
            </a:r>
            <a:r>
              <a:rPr lang="en-US" dirty="0" smtClean="0"/>
              <a:t>-hi data? Or hi-</a:t>
            </a:r>
            <a:r>
              <a:rPr lang="en-US" dirty="0" err="1" smtClean="0"/>
              <a:t>ar</a:t>
            </a:r>
            <a:r>
              <a:rPr lang="en-US" dirty="0" smtClean="0"/>
              <a:t>? Maybe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1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\rho(\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 =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]E[\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]}}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\text{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}\max_{\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{w}}}\rho(\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Wy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intercal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7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\rho(\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 =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]E[\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]}}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\text{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}\max_{\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{w}}}\rho(\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</a:t>
            </a: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Wy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intercal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7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 shows the supply curve for work sharing services.</a:t>
            </a:r>
          </a:p>
          <a:p>
            <a:r>
              <a:rPr lang="en-US" dirty="0" smtClean="0"/>
              <a:t>Job sharing services have a variable offer.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8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lets take a simple problem and try to solve it in a different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9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how its done in English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5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78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{A}: 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{red}{\Phi(\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{x})},\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{y}}) \to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{M}}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{M}}: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{blue}{\Phi(\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{x})} \to 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practical</a:t>
            </a:r>
            <a:r>
              <a:rPr lang="en-US" baseline="0" dirty="0" smtClean="0"/>
              <a:t> approach than direct model transfer, in that it leads to better performance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0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3" y="1945427"/>
            <a:ext cx="10363200" cy="1362075"/>
          </a:xfrm>
        </p:spPr>
        <p:txBody>
          <a:bodyPr anchor="t"/>
          <a:lstStyle>
            <a:lvl1pPr algn="l">
              <a:defRPr sz="4000" b="0" i="0" cap="none" baseline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199" y="3386053"/>
            <a:ext cx="10363200" cy="580231"/>
          </a:xfrm>
        </p:spPr>
        <p:txBody>
          <a:bodyPr anchor="b"/>
          <a:lstStyle>
            <a:lvl1pPr marL="0" indent="0">
              <a:buNone/>
              <a:defRPr sz="28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UPenn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78" y="5324030"/>
            <a:ext cx="3978511" cy="12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113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C8992-FF6C-4D70-B326-58185E6C3B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85164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2743"/>
            <a:ext cx="538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73624"/>
            <a:ext cx="538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BC86E-A408-4D2F-B178-5E7D78CE0F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6829"/>
            <a:ext cx="10617200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74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7" y="3091544"/>
            <a:ext cx="106172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8345" y="3745203"/>
            <a:ext cx="11451771" cy="18079"/>
          </a:xfrm>
          <a:prstGeom prst="line">
            <a:avLst/>
          </a:prstGeom>
          <a:ln w="3175">
            <a:solidFill>
              <a:srgbClr val="EA8A2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8690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FD4A1-0A1E-42F2-A433-D32E2BB711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471896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92800" y="6248400"/>
            <a:ext cx="538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3372" y="6509657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73E38CE9-9E1F-4EEF-99C0-74E001381A4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06829"/>
            <a:ext cx="106011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en-US" altLang="zh-TW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51856"/>
            <a:ext cx="10972800" cy="448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altLang="zh-TW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48345" y="806055"/>
            <a:ext cx="11451771" cy="18079"/>
          </a:xfrm>
          <a:prstGeom prst="line">
            <a:avLst/>
          </a:prstGeom>
          <a:ln w="3175">
            <a:solidFill>
              <a:srgbClr val="EA8A2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hot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89" y="0"/>
            <a:ext cx="804333" cy="8043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9" r:id="rId2"/>
    <p:sldLayoutId id="2147483731" r:id="rId3"/>
    <p:sldLayoutId id="2147483735" r:id="rId4"/>
    <p:sldLayoutId id="2147483734" r:id="rId5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0" i="0">
          <a:solidFill>
            <a:schemeClr val="tx1">
              <a:lumMod val="75000"/>
              <a:lumOff val="25000"/>
            </a:schemeClr>
          </a:solidFill>
          <a:latin typeface="Helvetica Light" charset="0"/>
          <a:ea typeface="Helvetica Light" charset="0"/>
          <a:cs typeface="Helvetica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n"/>
        <a:defRPr sz="2400"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2"/>
        <a:buChar char="¨"/>
        <a:defRPr sz="2000"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2"/>
        <a:buChar char="n"/>
        <a:defRPr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¨"/>
        <a:defRPr sz="1600"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sz="1600"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png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Relationship Id="rId11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12.emf"/><Relationship Id="rId7" Type="http://schemas.openxmlformats.org/officeDocument/2006/relationships/image" Target="../media/image9.png"/><Relationship Id="rId8" Type="http://schemas.openxmlformats.org/officeDocument/2006/relationships/image" Target="../media/image13.emf"/><Relationship Id="rId9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12.emf"/><Relationship Id="rId8" Type="http://schemas.openxmlformats.org/officeDocument/2006/relationships/image" Target="../media/image9.png"/><Relationship Id="rId9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1.emf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Relationship Id="rId3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0.em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0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2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20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emf"/><Relationship Id="rId7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545" y="1059901"/>
            <a:ext cx="7786026" cy="698959"/>
          </a:xfrm>
        </p:spPr>
        <p:txBody>
          <a:bodyPr/>
          <a:lstStyle/>
          <a:p>
            <a:pPr algn="ctr"/>
            <a:r>
              <a:rPr lang="en-US" sz="3600" b="1" dirty="0" smtClean="0"/>
              <a:t>Cross-lingual Word Representations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524875" y="42703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240786" y="3713375"/>
            <a:ext cx="7786027" cy="527483"/>
          </a:xfrm>
        </p:spPr>
        <p:txBody>
          <a:bodyPr/>
          <a:lstStyle/>
          <a:p>
            <a:pPr algn="ctr"/>
            <a:r>
              <a:rPr lang="en-US" dirty="0" smtClean="0"/>
              <a:t>Shyam Upadhyay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CIS 530 </a:t>
            </a:r>
            <a:r>
              <a:rPr lang="mr-IN" sz="2400" dirty="0" smtClean="0"/>
              <a:t>–</a:t>
            </a:r>
            <a:r>
              <a:rPr lang="en-US" sz="2400" dirty="0" smtClean="0"/>
              <a:t> Computational Linguistics (Guest Lecture)</a:t>
            </a:r>
          </a:p>
        </p:txBody>
      </p:sp>
    </p:spTree>
    <p:extLst>
      <p:ext uri="{BB962C8B-B14F-4D97-AF65-F5344CB8AC3E}">
        <p14:creationId xmlns:p14="http://schemas.microsoft.com/office/powerpoint/2010/main" val="2049766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828" y="3006013"/>
            <a:ext cx="9637375" cy="5334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ack </a:t>
            </a:r>
            <a:r>
              <a:rPr lang="en-US" dirty="0"/>
              <a:t>to building the French classifier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62668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Attempt 1: Traditional </a:t>
            </a:r>
            <a:r>
              <a:rPr lang="en-US" dirty="0"/>
              <a:t>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26" name="Down Arrow 25"/>
          <p:cNvSpPr/>
          <p:nvPr/>
        </p:nvSpPr>
        <p:spPr>
          <a:xfrm>
            <a:off x="4698989" y="2703548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696166" y="4887941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8109" y="4354684"/>
            <a:ext cx="275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Learning Algorithm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0842" y="5593641"/>
            <a:ext cx="1981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Learnt Model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12623" y="1450624"/>
            <a:ext cx="4485035" cy="1619451"/>
            <a:chOff x="2212623" y="801518"/>
            <a:chExt cx="4485035" cy="1619451"/>
          </a:xfrm>
        </p:grpSpPr>
        <p:grpSp>
          <p:nvGrpSpPr>
            <p:cNvPr id="22" name="Group 21"/>
            <p:cNvGrpSpPr/>
            <p:nvPr/>
          </p:nvGrpSpPr>
          <p:grpSpPr>
            <a:xfrm>
              <a:off x="3256842" y="801518"/>
              <a:ext cx="3440816" cy="999767"/>
              <a:chOff x="3256842" y="999072"/>
              <a:chExt cx="3440816" cy="999767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256842" y="999072"/>
                <a:ext cx="34408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Training Data in </a:t>
                </a:r>
                <a:r>
                  <a:rPr lang="en-US" sz="2400" dirty="0">
                    <a:solidFill>
                      <a:srgbClr val="0432FF"/>
                    </a:solidFill>
                  </a:rPr>
                  <a:t>English</a:t>
                </a:r>
              </a:p>
            </p:txBody>
          </p:sp>
          <p:pic>
            <p:nvPicPr>
              <p:cNvPr id="14" name="Picture 13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2300" y="1528939"/>
                <a:ext cx="1041400" cy="46990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212623" y="1157610"/>
              <a:ext cx="1491793" cy="1263359"/>
              <a:chOff x="759178" y="1341054"/>
              <a:chExt cx="1491793" cy="126335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759178" y="1341054"/>
                <a:ext cx="1339393" cy="1260536"/>
                <a:chOff x="759178" y="1341054"/>
                <a:chExt cx="1339393" cy="1260536"/>
              </a:xfrm>
            </p:grpSpPr>
            <p:pic>
              <p:nvPicPr>
                <p:cNvPr id="38" name="Picture 37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178" y="1341054"/>
                  <a:ext cx="842682" cy="89647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9" name="Picture 38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889" y="1343877"/>
                  <a:ext cx="842682" cy="896471"/>
                </a:xfrm>
                <a:prstGeom prst="rect">
                  <a:avLst/>
                </a:prstGeom>
                <a:noFill/>
              </p:spPr>
            </p:pic>
            <p:pic>
              <p:nvPicPr>
                <p:cNvPr id="40" name="Picture 39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578" y="1705119"/>
                  <a:ext cx="842682" cy="89647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37" name="Picture 36" descr="1398320863296274629Stack of Papers.svg.med.png"/>
              <p:cNvPicPr>
                <a:picLocks noChangeAspect="1"/>
              </p:cNvPicPr>
              <p:nvPr/>
            </p:nvPicPr>
            <p:blipFill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8289" y="1707942"/>
                <a:ext cx="842682" cy="896471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8" name="Down Arrow 27"/>
          <p:cNvSpPr/>
          <p:nvPr/>
        </p:nvSpPr>
        <p:spPr>
          <a:xfrm>
            <a:off x="9056500" y="2700726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9053677" y="4885119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676442" y="1439335"/>
            <a:ext cx="3389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 in </a:t>
            </a:r>
            <a:r>
              <a:rPr lang="en-US" sz="2400" dirty="0">
                <a:solidFill>
                  <a:srgbClr val="FF0000"/>
                </a:solidFill>
              </a:rPr>
              <a:t>French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523" y="1980491"/>
            <a:ext cx="1041400" cy="469900"/>
          </a:xfrm>
          <a:prstGeom prst="rect">
            <a:avLst/>
          </a:prstGeom>
        </p:spPr>
      </p:pic>
      <p:pic>
        <p:nvPicPr>
          <p:cNvPr id="45" name="Picture 44" descr="1398320863296274629Stack of Papers.svg.med.png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3" y="1809538"/>
            <a:ext cx="842682" cy="896471"/>
          </a:xfrm>
          <a:prstGeom prst="rect">
            <a:avLst/>
          </a:prstGeom>
        </p:spPr>
      </p:pic>
      <p:pic>
        <p:nvPicPr>
          <p:cNvPr id="6" name="Picture 5" descr="mathcal_A_(_tex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5" y="4365265"/>
            <a:ext cx="3721100" cy="469900"/>
          </a:xfrm>
          <a:prstGeom prst="rect">
            <a:avLst/>
          </a:prstGeom>
        </p:spPr>
      </p:pic>
      <p:pic>
        <p:nvPicPr>
          <p:cNvPr id="7" name="Picture 6" descr="mathcal_A_(_tex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28" y="4365265"/>
            <a:ext cx="3721100" cy="469900"/>
          </a:xfrm>
          <a:prstGeom prst="rect">
            <a:avLst/>
          </a:prstGeom>
        </p:spPr>
      </p:pic>
      <p:pic>
        <p:nvPicPr>
          <p:cNvPr id="8" name="Picture 7" descr="textcolor_red_ma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95" y="5578820"/>
            <a:ext cx="2806700" cy="469900"/>
          </a:xfrm>
          <a:prstGeom prst="rect">
            <a:avLst/>
          </a:prstGeom>
        </p:spPr>
      </p:pic>
      <p:pic>
        <p:nvPicPr>
          <p:cNvPr id="9" name="Picture 8" descr="textcolor_blue_m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73" y="5592932"/>
            <a:ext cx="2806700" cy="469900"/>
          </a:xfrm>
          <a:prstGeom prst="rect">
            <a:avLst/>
          </a:prstGeom>
        </p:spPr>
      </p:pic>
      <p:pic>
        <p:nvPicPr>
          <p:cNvPr id="10" name="Picture 9" descr="textcolor_blue_m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294" y="3391606"/>
            <a:ext cx="1892300" cy="469900"/>
          </a:xfrm>
          <a:prstGeom prst="rect">
            <a:avLst/>
          </a:prstGeom>
        </p:spPr>
      </p:pic>
      <p:pic>
        <p:nvPicPr>
          <p:cNvPr id="11" name="Picture 10" descr="textcolor_red_ma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94" y="3391606"/>
            <a:ext cx="18923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222" y="3386667"/>
            <a:ext cx="2699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 Extraction</a:t>
            </a:r>
            <a:endParaRPr lang="en-US" sz="2400" dirty="0"/>
          </a:p>
        </p:txBody>
      </p:sp>
      <p:sp>
        <p:nvSpPr>
          <p:cNvPr id="34" name="Down Arrow 33"/>
          <p:cNvSpPr/>
          <p:nvPr/>
        </p:nvSpPr>
        <p:spPr>
          <a:xfrm>
            <a:off x="4693344" y="3883230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9053678" y="3855015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73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Attempt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No sharing of information between languages. </a:t>
            </a:r>
          </a:p>
          <a:p>
            <a:pPr lvl="1"/>
            <a:r>
              <a:rPr lang="en-US" sz="2800" dirty="0" smtClean="0"/>
              <a:t>E.g., if “NASA” appears in a document ...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Cannot work with little </a:t>
            </a:r>
            <a:r>
              <a:rPr lang="en-US" sz="3200" dirty="0"/>
              <a:t>s</a:t>
            </a:r>
            <a:r>
              <a:rPr lang="en-US" sz="3200" dirty="0" smtClean="0"/>
              <a:t>upervision in French</a:t>
            </a:r>
          </a:p>
          <a:p>
            <a:pPr lvl="1"/>
            <a:r>
              <a:rPr lang="en-US" sz="2800" dirty="0" smtClean="0"/>
              <a:t>Need to annotate French documents from scratch ...</a:t>
            </a:r>
          </a:p>
          <a:p>
            <a:pPr lvl="1"/>
            <a:r>
              <a:rPr lang="en-US" sz="2800" dirty="0" smtClean="0"/>
              <a:t>Worst case </a:t>
            </a:r>
            <a:r>
              <a:rPr lang="mr-IN" sz="2800" dirty="0" smtClean="0"/>
              <a:t>–</a:t>
            </a:r>
            <a:r>
              <a:rPr lang="en-US" sz="2800" dirty="0" smtClean="0"/>
              <a:t> No supervision in French.</a:t>
            </a:r>
            <a:endParaRPr lang="en-US" sz="2800" dirty="0"/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9889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Attempt 2: Machine Translation (MT)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5" name="Rectangle 4"/>
          <p:cNvSpPr/>
          <p:nvPr/>
        </p:nvSpPr>
        <p:spPr>
          <a:xfrm>
            <a:off x="4213073" y="1494660"/>
            <a:ext cx="809493" cy="6860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MT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7542" y="2236714"/>
            <a:ext cx="1434067" cy="3872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English Train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7396" y="2226096"/>
            <a:ext cx="1434067" cy="3520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French Train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3914681" y="1836393"/>
            <a:ext cx="298392" cy="12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 flipV="1">
            <a:off x="5022566" y="1833571"/>
            <a:ext cx="535307" cy="4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06949" y="1494659"/>
            <a:ext cx="1185179" cy="6860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French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Model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6254303" y="1833571"/>
            <a:ext cx="452646" cy="40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89180" y="1494659"/>
            <a:ext cx="1303697" cy="68601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0" idx="3"/>
            <a:endCxn id="12" idx="1"/>
          </p:cNvCxnSpPr>
          <p:nvPr/>
        </p:nvCxnSpPr>
        <p:spPr>
          <a:xfrm>
            <a:off x="7892128" y="1837665"/>
            <a:ext cx="39705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2"/>
          </p:cNvCxnSpPr>
          <p:nvPr/>
        </p:nvCxnSpPr>
        <p:spPr>
          <a:xfrm flipV="1">
            <a:off x="7299538" y="2180671"/>
            <a:ext cx="1" cy="3512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46283" y="4718184"/>
            <a:ext cx="1303697" cy="3872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French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21095" y="4733042"/>
            <a:ext cx="1303697" cy="3872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English Test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3073" y="4003441"/>
            <a:ext cx="809493" cy="6860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MT</a:t>
            </a: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 flipV="1">
            <a:off x="5022566" y="4342522"/>
            <a:ext cx="518374" cy="3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1"/>
          </p:cNvCxnSpPr>
          <p:nvPr/>
        </p:nvCxnSpPr>
        <p:spPr>
          <a:xfrm flipV="1">
            <a:off x="3892103" y="4346447"/>
            <a:ext cx="320970" cy="7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210458" y="3991727"/>
            <a:ext cx="1303697" cy="68601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endCxn id="22" idx="1"/>
          </p:cNvCxnSpPr>
          <p:nvPr/>
        </p:nvCxnSpPr>
        <p:spPr>
          <a:xfrm flipV="1">
            <a:off x="6237370" y="4330553"/>
            <a:ext cx="375998" cy="11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613368" y="3987547"/>
            <a:ext cx="1185179" cy="686012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English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Model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22" idx="3"/>
            <a:endCxn id="20" idx="1"/>
          </p:cNvCxnSpPr>
          <p:nvPr/>
        </p:nvCxnSpPr>
        <p:spPr>
          <a:xfrm>
            <a:off x="7798547" y="4330553"/>
            <a:ext cx="411911" cy="4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119966" y="1397000"/>
            <a:ext cx="742245" cy="869245"/>
            <a:chOff x="239889" y="1679222"/>
            <a:chExt cx="742245" cy="869245"/>
          </a:xfrm>
        </p:grpSpPr>
        <p:sp>
          <p:nvSpPr>
            <p:cNvPr id="25" name="Rectangle 24"/>
            <p:cNvSpPr/>
            <p:nvPr/>
          </p:nvSpPr>
          <p:spPr>
            <a:xfrm>
              <a:off x="239889" y="1679222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7623" y="1746956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289" y="1831622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0023" y="1899356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00700" y="1394178"/>
            <a:ext cx="742245" cy="869245"/>
            <a:chOff x="239889" y="1679222"/>
            <a:chExt cx="742245" cy="869245"/>
          </a:xfrm>
        </p:grpSpPr>
        <p:sp>
          <p:nvSpPr>
            <p:cNvPr id="30" name="Rectangle 29"/>
            <p:cNvSpPr/>
            <p:nvPr/>
          </p:nvSpPr>
          <p:spPr>
            <a:xfrm>
              <a:off x="239889" y="1679222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7623" y="1746956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2289" y="1831622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0023" y="1899356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128433" y="3832574"/>
            <a:ext cx="742245" cy="869245"/>
            <a:chOff x="4030133" y="3832574"/>
            <a:chExt cx="742245" cy="869245"/>
          </a:xfrm>
        </p:grpSpPr>
        <p:grpSp>
          <p:nvGrpSpPr>
            <p:cNvPr id="35" name="Group 34"/>
            <p:cNvGrpSpPr/>
            <p:nvPr/>
          </p:nvGrpSpPr>
          <p:grpSpPr>
            <a:xfrm>
              <a:off x="4030133" y="3832574"/>
              <a:ext cx="742245" cy="869245"/>
              <a:chOff x="239889" y="1679222"/>
              <a:chExt cx="742245" cy="869245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39889" y="16792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07623" y="17469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92289" y="18316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60023" y="18993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4303889" y="4078108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?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72477" y="3920062"/>
            <a:ext cx="742245" cy="869245"/>
            <a:chOff x="6474177" y="3920062"/>
            <a:chExt cx="742245" cy="869245"/>
          </a:xfrm>
        </p:grpSpPr>
        <p:grpSp>
          <p:nvGrpSpPr>
            <p:cNvPr id="42" name="Group 41"/>
            <p:cNvGrpSpPr/>
            <p:nvPr/>
          </p:nvGrpSpPr>
          <p:grpSpPr>
            <a:xfrm>
              <a:off x="6474177" y="3920062"/>
              <a:ext cx="742245" cy="869245"/>
              <a:chOff x="239889" y="1679222"/>
              <a:chExt cx="742245" cy="869245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239889" y="16792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07623" y="17469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2289" y="18316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60023" y="18993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6742289" y="4174063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?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92056" y="2531534"/>
            <a:ext cx="742245" cy="869245"/>
            <a:chOff x="7893756" y="2531534"/>
            <a:chExt cx="742245" cy="869245"/>
          </a:xfrm>
        </p:grpSpPr>
        <p:grpSp>
          <p:nvGrpSpPr>
            <p:cNvPr id="49" name="Group 48"/>
            <p:cNvGrpSpPr/>
            <p:nvPr/>
          </p:nvGrpSpPr>
          <p:grpSpPr>
            <a:xfrm>
              <a:off x="7893756" y="2531534"/>
              <a:ext cx="742245" cy="869245"/>
              <a:chOff x="239889" y="1679222"/>
              <a:chExt cx="742245" cy="869245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239889" y="16792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07623" y="17469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2289" y="18316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60023" y="18993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8167512" y="2777068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?</a:t>
              </a:r>
            </a:p>
          </p:txBody>
        </p:sp>
      </p:grpSp>
      <p:sp>
        <p:nvSpPr>
          <p:cNvPr id="55" name="Rectangle 54"/>
          <p:cNvSpPr/>
          <p:nvPr/>
        </p:nvSpPr>
        <p:spPr>
          <a:xfrm>
            <a:off x="6724017" y="3346584"/>
            <a:ext cx="1303697" cy="3872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French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58111" y="2624667"/>
            <a:ext cx="2225940" cy="461665"/>
          </a:xfrm>
          <a:prstGeom prst="rect">
            <a:avLst/>
          </a:prstGeom>
          <a:solidFill>
            <a:srgbClr val="FFE2CA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Translate Train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9169400" y="4921956"/>
            <a:ext cx="2108269" cy="461665"/>
          </a:xfrm>
          <a:prstGeom prst="rect">
            <a:avLst/>
          </a:prstGeom>
          <a:solidFill>
            <a:srgbClr val="FFE2CA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Translate 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40899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 animBg="1"/>
      <p:bldP spid="12" grpId="0"/>
      <p:bldP spid="15" grpId="0"/>
      <p:bldP spid="16" grpId="0"/>
      <p:bldP spid="17" grpId="0" animBg="1"/>
      <p:bldP spid="20" grpId="0"/>
      <p:bldP spid="22" grpId="0" animBg="1"/>
      <p:bldP spid="55" grpId="0"/>
      <p:bldP spid="3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Attempt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047031"/>
            <a:ext cx="11342511" cy="448491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/>
              <a:t>Good MT models are hard to develop </a:t>
            </a:r>
            <a:endParaRPr lang="en-US" sz="2800" dirty="0" smtClean="0"/>
          </a:p>
          <a:p>
            <a:pPr lvl="1">
              <a:buFont typeface="Arial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xpensive </a:t>
            </a:r>
            <a:r>
              <a:rPr lang="en-US" sz="2400" dirty="0"/>
              <a:t>resources, training etc</a:t>
            </a:r>
            <a:r>
              <a:rPr lang="en-US" sz="2400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Prevents fast scaling to new languages.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MT is unlikely to be perfect </a:t>
            </a:r>
            <a:r>
              <a:rPr lang="mr-IN" sz="2400" dirty="0" smtClean="0"/>
              <a:t>…</a:t>
            </a:r>
            <a:r>
              <a:rPr lang="en-US" sz="2400" dirty="0" smtClean="0"/>
              <a:t> mismatch in train and test conditions.</a:t>
            </a:r>
            <a:endParaRPr lang="en-US" sz="2400" dirty="0"/>
          </a:p>
          <a:p>
            <a:pPr>
              <a:buFont typeface="Arial"/>
              <a:buChar char="•"/>
            </a:pPr>
            <a:endParaRPr lang="en-US" sz="2800" dirty="0" smtClean="0"/>
          </a:p>
          <a:p>
            <a:pPr>
              <a:buFont typeface="Arial"/>
              <a:buChar char="•"/>
            </a:pPr>
            <a:r>
              <a:rPr lang="en-US" sz="2800" dirty="0" smtClean="0"/>
              <a:t>Do </a:t>
            </a:r>
            <a:r>
              <a:rPr lang="en-US" sz="2800" dirty="0"/>
              <a:t>you really need MT for something like document classification?</a:t>
            </a:r>
          </a:p>
          <a:p>
            <a:pPr>
              <a:buFont typeface="Arial"/>
              <a:buChar char="•"/>
            </a:pPr>
            <a:endParaRPr lang="en-US" sz="2800" dirty="0" smtClean="0"/>
          </a:p>
          <a:p>
            <a:pPr>
              <a:buFont typeface="Arial"/>
              <a:buChar char="•"/>
            </a:pPr>
            <a:endParaRPr lang="en-US" sz="2800" dirty="0" smtClean="0"/>
          </a:p>
          <a:p>
            <a:pPr>
              <a:buFont typeface="Arial"/>
              <a:buChar char="•"/>
            </a:pPr>
            <a:endParaRPr lang="en-US" sz="2800" dirty="0" smtClean="0"/>
          </a:p>
          <a:p>
            <a:pPr>
              <a:buFont typeface="Arial"/>
              <a:buChar char="•"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2159002" y="4021669"/>
            <a:ext cx="7507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</a:rPr>
              <a:t>Elon</a:t>
            </a:r>
            <a:r>
              <a:rPr lang="en-US" sz="2400" dirty="0">
                <a:solidFill>
                  <a:srgbClr val="FF0000"/>
                </a:solidFill>
              </a:rPr>
              <a:t> Musk: le </a:t>
            </a:r>
            <a:r>
              <a:rPr lang="en-US" sz="2400" dirty="0" err="1">
                <a:solidFill>
                  <a:srgbClr val="FF0000"/>
                </a:solidFill>
              </a:rPr>
              <a:t>vaisseau</a:t>
            </a:r>
            <a:r>
              <a:rPr lang="en-US" sz="2400" dirty="0">
                <a:solidFill>
                  <a:srgbClr val="FF0000"/>
                </a:solidFill>
              </a:rPr>
              <a:t> spatial de nouvelle </a:t>
            </a:r>
            <a:r>
              <a:rPr lang="en-US" sz="2400" dirty="0" err="1">
                <a:solidFill>
                  <a:srgbClr val="FF0000"/>
                </a:solidFill>
              </a:rPr>
              <a:t>génération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de </a:t>
            </a:r>
            <a:r>
              <a:rPr lang="en-US" sz="2400" dirty="0" err="1">
                <a:solidFill>
                  <a:srgbClr val="FF0000"/>
                </a:solidFill>
              </a:rPr>
              <a:t>SpaceX</a:t>
            </a:r>
            <a:r>
              <a:rPr lang="en-US" sz="2400" dirty="0">
                <a:solidFill>
                  <a:srgbClr val="FF0000"/>
                </a:solidFill>
              </a:rPr>
              <a:t> sera </a:t>
            </a:r>
            <a:r>
              <a:rPr lang="en-US" sz="2400" dirty="0" err="1">
                <a:solidFill>
                  <a:srgbClr val="FF0000"/>
                </a:solidFill>
              </a:rPr>
              <a:t>construit</a:t>
            </a:r>
            <a:r>
              <a:rPr lang="en-US" sz="2400" dirty="0">
                <a:solidFill>
                  <a:srgbClr val="FF0000"/>
                </a:solidFill>
              </a:rPr>
              <a:t> et </a:t>
            </a:r>
            <a:r>
              <a:rPr lang="en-US" sz="2400" dirty="0" err="1">
                <a:solidFill>
                  <a:srgbClr val="FF0000"/>
                </a:solidFill>
              </a:rPr>
              <a:t>lancé</a:t>
            </a:r>
            <a:r>
              <a:rPr lang="en-US" sz="2400" dirty="0">
                <a:solidFill>
                  <a:srgbClr val="FF0000"/>
                </a:solidFill>
              </a:rPr>
              <a:t> en </a:t>
            </a:r>
            <a:r>
              <a:rPr lang="en-US" sz="2400" dirty="0" err="1">
                <a:solidFill>
                  <a:srgbClr val="FF0000"/>
                </a:solidFill>
              </a:rPr>
              <a:t>Floride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4333" y="4967113"/>
            <a:ext cx="750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Downing street </a:t>
            </a:r>
            <a:r>
              <a:rPr lang="en-US" sz="2400" dirty="0" err="1">
                <a:solidFill>
                  <a:srgbClr val="008000"/>
                </a:solidFill>
              </a:rPr>
              <a:t>bittet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Brüssel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förmlich</a:t>
            </a:r>
            <a:r>
              <a:rPr lang="en-US" sz="2400" dirty="0">
                <a:solidFill>
                  <a:srgbClr val="008000"/>
                </a:solidFill>
              </a:rPr>
              <a:t> um </a:t>
            </a:r>
            <a:r>
              <a:rPr lang="en-US" sz="2400" dirty="0" err="1">
                <a:solidFill>
                  <a:srgbClr val="008000"/>
                </a:solidFill>
              </a:rPr>
              <a:t>Verspätung</a:t>
            </a:r>
            <a:r>
              <a:rPr lang="en-US" sz="2400" dirty="0">
                <a:solidFill>
                  <a:srgbClr val="008000"/>
                </a:solidFill>
              </a:rPr>
              <a:t>, </a:t>
            </a:r>
            <a:endParaRPr lang="en-US" sz="2400" dirty="0" smtClean="0">
              <a:solidFill>
                <a:srgbClr val="008000"/>
              </a:solidFill>
            </a:endParaRPr>
          </a:p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da </a:t>
            </a:r>
            <a:r>
              <a:rPr lang="en-US" sz="2400" dirty="0">
                <a:solidFill>
                  <a:srgbClr val="008000"/>
                </a:solidFill>
              </a:rPr>
              <a:t>May auf </a:t>
            </a:r>
            <a:r>
              <a:rPr lang="en-US" sz="2400" dirty="0" err="1">
                <a:solidFill>
                  <a:srgbClr val="008000"/>
                </a:solidFill>
              </a:rPr>
              <a:t>einen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neuen</a:t>
            </a:r>
            <a:r>
              <a:rPr lang="en-US" sz="2400" dirty="0">
                <a:solidFill>
                  <a:srgbClr val="008000"/>
                </a:solidFill>
              </a:rPr>
              <a:t> Deal </a:t>
            </a:r>
            <a:r>
              <a:rPr lang="en-US" sz="2400" dirty="0" err="1">
                <a:solidFill>
                  <a:srgbClr val="008000"/>
                </a:solidFill>
              </a:rPr>
              <a:t>drängen</a:t>
            </a:r>
            <a:r>
              <a:rPr lang="en-US" sz="2400" dirty="0">
                <a:solidFill>
                  <a:srgbClr val="008000"/>
                </a:solidFill>
              </a:rPr>
              <a:t> will</a:t>
            </a:r>
          </a:p>
        </p:txBody>
      </p:sp>
    </p:spTree>
    <p:extLst>
      <p:ext uri="{BB962C8B-B14F-4D97-AF65-F5344CB8AC3E}">
        <p14:creationId xmlns:p14="http://schemas.microsoft.com/office/powerpoint/2010/main" val="1389081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Ideally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1857"/>
            <a:ext cx="10972800" cy="763782"/>
          </a:xfrm>
        </p:spPr>
        <p:txBody>
          <a:bodyPr/>
          <a:lstStyle/>
          <a:p>
            <a:r>
              <a:rPr lang="en-US" dirty="0" smtClean="0"/>
              <a:t>We should combine all available supervision, and share information across languages (what we learn for English could be applied to French)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grpSp>
        <p:nvGrpSpPr>
          <p:cNvPr id="27" name="Group 26"/>
          <p:cNvGrpSpPr/>
          <p:nvPr/>
        </p:nvGrpSpPr>
        <p:grpSpPr>
          <a:xfrm>
            <a:off x="1283732" y="2669650"/>
            <a:ext cx="9303603" cy="1895151"/>
            <a:chOff x="1283732" y="2138007"/>
            <a:chExt cx="9303603" cy="1895151"/>
          </a:xfrm>
        </p:grpSpPr>
        <p:sp>
          <p:nvSpPr>
            <p:cNvPr id="25" name="Rounded Rectangle 24"/>
            <p:cNvSpPr/>
            <p:nvPr/>
          </p:nvSpPr>
          <p:spPr>
            <a:xfrm>
              <a:off x="1283732" y="2138007"/>
              <a:ext cx="9303603" cy="189515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591462" y="2278968"/>
              <a:ext cx="4485035" cy="1619451"/>
              <a:chOff x="2212623" y="801518"/>
              <a:chExt cx="4485035" cy="161945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256842" y="801518"/>
                <a:ext cx="3440816" cy="999767"/>
                <a:chOff x="3256842" y="999072"/>
                <a:chExt cx="3440816" cy="999767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3256842" y="999072"/>
                  <a:ext cx="3440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Training Data in English</a:t>
                  </a:r>
                </a:p>
              </p:txBody>
            </p:sp>
            <p:pic>
              <p:nvPicPr>
                <p:cNvPr id="15" name="Picture 14" descr="latex-image-1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2300" y="1528939"/>
                  <a:ext cx="1041400" cy="4699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2212623" y="1157610"/>
                <a:ext cx="1491793" cy="1263359"/>
                <a:chOff x="759178" y="1341054"/>
                <a:chExt cx="1491793" cy="1263359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759178" y="1341054"/>
                  <a:ext cx="1339393" cy="1260536"/>
                  <a:chOff x="759178" y="1341054"/>
                  <a:chExt cx="1339393" cy="1260536"/>
                </a:xfrm>
              </p:grpSpPr>
              <p:pic>
                <p:nvPicPr>
                  <p:cNvPr id="11" name="Picture 10" descr="1398320863296274629Stack of Papers.svg.med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178" y="1341054"/>
                    <a:ext cx="842682" cy="89647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2" name="Picture 11" descr="1398320863296274629Stack of Papers.svg.med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5889" y="1343877"/>
                    <a:ext cx="842682" cy="89647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3" name="Picture 12" descr="1398320863296274629Stack of Papers.svg.med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578" y="1705119"/>
                    <a:ext cx="842682" cy="896471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0" name="Picture 9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3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8289" y="1707942"/>
                  <a:ext cx="842682" cy="896471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7" name="TextBox 16"/>
            <p:cNvSpPr txBox="1"/>
            <p:nvPr/>
          </p:nvSpPr>
          <p:spPr>
            <a:xfrm>
              <a:off x="7055281" y="2267679"/>
              <a:ext cx="3389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Training Data in French</a:t>
              </a:r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362" y="2808835"/>
              <a:ext cx="1041400" cy="469900"/>
            </a:xfrm>
            <a:prstGeom prst="rect">
              <a:avLst/>
            </a:prstGeom>
          </p:spPr>
        </p:pic>
        <p:pic>
          <p:nvPicPr>
            <p:cNvPr id="23" name="Picture 22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842" y="2637882"/>
              <a:ext cx="842682" cy="896471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919012" y="5403204"/>
            <a:ext cx="10294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To share supervision, we need </a:t>
            </a:r>
            <a:r>
              <a:rPr lang="en-US" sz="2800" b="1" dirty="0" smtClean="0"/>
              <a:t>features (word </a:t>
            </a:r>
            <a:r>
              <a:rPr lang="en-US" sz="2800" b="1" dirty="0" err="1" smtClean="0"/>
              <a:t>embeddings</a:t>
            </a:r>
            <a:r>
              <a:rPr lang="en-US" sz="2800" b="1" dirty="0" smtClean="0"/>
              <a:t>)</a:t>
            </a:r>
          </a:p>
          <a:p>
            <a:pPr algn="ctr"/>
            <a:r>
              <a:rPr lang="en-US" sz="2800" b="1" dirty="0"/>
              <a:t>t</a:t>
            </a:r>
            <a:r>
              <a:rPr lang="en-US" sz="2800" b="1" dirty="0" smtClean="0"/>
              <a:t>hat are </a:t>
            </a:r>
            <a:r>
              <a:rPr lang="en-US" sz="2800" b="1" dirty="0"/>
              <a:t>language-invariant</a:t>
            </a:r>
            <a:r>
              <a:rPr lang="en-US" sz="2800" b="1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942884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Language Invariant Word Representations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69750E3-D163-794F-9508-F5C724F21743}"/>
              </a:ext>
            </a:extLst>
          </p:cNvPr>
          <p:cNvGrpSpPr/>
          <p:nvPr/>
        </p:nvGrpSpPr>
        <p:grpSpPr>
          <a:xfrm>
            <a:off x="3305031" y="1697978"/>
            <a:ext cx="2486641" cy="1506325"/>
            <a:chOff x="2559570" y="568675"/>
            <a:chExt cx="3008831" cy="1822654"/>
          </a:xfrm>
        </p:grpSpPr>
        <p:sp>
          <p:nvSpPr>
            <p:cNvPr id="6" name="TextBox 5"/>
            <p:cNvSpPr txBox="1"/>
            <p:nvPr/>
          </p:nvSpPr>
          <p:spPr>
            <a:xfrm>
              <a:off x="2559570" y="568675"/>
              <a:ext cx="3008831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Word </a:t>
              </a:r>
              <a:r>
                <a:rPr lang="en-US" sz="1400" dirty="0" err="1" smtClean="0"/>
                <a:t>Embeddings</a:t>
              </a:r>
              <a:r>
                <a:rPr lang="en-US" sz="1400" dirty="0" smtClean="0"/>
                <a:t> </a:t>
              </a:r>
              <a:r>
                <a:rPr lang="en-US" sz="1400" dirty="0"/>
                <a:t>in English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111389" y="2747667"/>
            <a:ext cx="1402147" cy="1125844"/>
            <a:chOff x="1842171" y="2826630"/>
            <a:chExt cx="1402147" cy="1125844"/>
          </a:xfrm>
        </p:grpSpPr>
        <p:sp>
          <p:nvSpPr>
            <p:cNvPr id="9" name="TextBox 8"/>
            <p:cNvSpPr txBox="1"/>
            <p:nvPr/>
          </p:nvSpPr>
          <p:spPr>
            <a:xfrm>
              <a:off x="1842171" y="2826630"/>
              <a:ext cx="1402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English </a:t>
              </a:r>
              <a:r>
                <a:rPr lang="en-US" sz="1400" dirty="0" smtClean="0">
                  <a:solidFill>
                    <a:srgbClr val="0432FF"/>
                  </a:solidFill>
                </a:rPr>
                <a:t>Corpus</a:t>
              </a:r>
              <a:endParaRPr lang="en-US" sz="1400" dirty="0">
                <a:solidFill>
                  <a:srgbClr val="0432FF"/>
                </a:solidFill>
              </a:endParaRPr>
            </a:p>
          </p:txBody>
        </p:sp>
        <p:pic>
          <p:nvPicPr>
            <p:cNvPr id="10" name="Picture 9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3317903" y="3122198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474887" y="3218243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20066" y="4684772"/>
            <a:ext cx="245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Word </a:t>
            </a:r>
            <a:r>
              <a:rPr lang="en-US" sz="1400" dirty="0" err="1" smtClean="0"/>
              <a:t>Embeddings</a:t>
            </a:r>
            <a:r>
              <a:rPr lang="en-US" sz="1400" dirty="0" smtClean="0"/>
              <a:t> </a:t>
            </a:r>
            <a:r>
              <a:rPr lang="en-US" sz="1400" dirty="0"/>
              <a:t>in </a:t>
            </a:r>
            <a:r>
              <a:rPr lang="en-US" sz="1400" dirty="0" smtClean="0"/>
              <a:t>French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648211" y="2780046"/>
            <a:ext cx="1372078" cy="1125844"/>
            <a:chOff x="1842171" y="2826630"/>
            <a:chExt cx="1372078" cy="1125844"/>
          </a:xfrm>
        </p:grpSpPr>
        <p:sp>
          <p:nvSpPr>
            <p:cNvPr id="33" name="TextBox 32"/>
            <p:cNvSpPr txBox="1"/>
            <p:nvPr/>
          </p:nvSpPr>
          <p:spPr>
            <a:xfrm>
              <a:off x="1842171" y="2826630"/>
              <a:ext cx="13720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French Corpus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pic>
          <p:nvPicPr>
            <p:cNvPr id="34" name="Picture 33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55305714-2F2F-4745-A564-016414BE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68" y="3381128"/>
            <a:ext cx="1070578" cy="1144049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6372093" y="1890802"/>
            <a:ext cx="4024233" cy="2243893"/>
            <a:chOff x="5902648" y="3401968"/>
            <a:chExt cx="4024233" cy="2243893"/>
          </a:xfrm>
        </p:grpSpPr>
        <p:grpSp>
          <p:nvGrpSpPr>
            <p:cNvPr id="59" name="Group 58"/>
            <p:cNvGrpSpPr/>
            <p:nvPr/>
          </p:nvGrpSpPr>
          <p:grpSpPr>
            <a:xfrm>
              <a:off x="5902648" y="3401968"/>
              <a:ext cx="3953098" cy="2243893"/>
              <a:chOff x="6021806" y="2592900"/>
              <a:chExt cx="3953098" cy="2243893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6021806" y="4035778"/>
                <a:ext cx="779755" cy="590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7735083" y="4770628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king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322405" y="3867453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book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320877" y="5171323"/>
              <a:ext cx="82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queen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86449" y="4032221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bike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741340" y="4051213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magazine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236734" y="3839663"/>
              <a:ext cx="50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car</a:t>
              </a:r>
              <a:endParaRPr lang="en-US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380131" y="2119178"/>
            <a:ext cx="3140432" cy="2039323"/>
            <a:chOff x="6883198" y="3044170"/>
            <a:chExt cx="3140432" cy="2039323"/>
          </a:xfrm>
        </p:grpSpPr>
        <p:sp>
          <p:nvSpPr>
            <p:cNvPr id="70" name="TextBox 69"/>
            <p:cNvSpPr txBox="1"/>
            <p:nvPr/>
          </p:nvSpPr>
          <p:spPr>
            <a:xfrm>
              <a:off x="7831832" y="4313466"/>
              <a:ext cx="441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roi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06822" y="3044170"/>
              <a:ext cx="607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livre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17626" y="4714161"/>
              <a:ext cx="697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reine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83198" y="3575059"/>
              <a:ext cx="620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velo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838089" y="3594051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magazine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333483" y="3382501"/>
              <a:ext cx="890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voiture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72173" y="5403204"/>
            <a:ext cx="11498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With language invariant representations, </a:t>
            </a:r>
          </a:p>
          <a:p>
            <a:pPr algn="ctr"/>
            <a:r>
              <a:rPr lang="en-US" sz="2800" b="1" dirty="0" smtClean="0"/>
              <a:t>the vector for </a:t>
            </a:r>
            <a:r>
              <a:rPr lang="en-US" sz="2800" b="1" dirty="0" smtClean="0">
                <a:solidFill>
                  <a:srgbClr val="0432FF"/>
                </a:solidFill>
              </a:rPr>
              <a:t>book</a:t>
            </a:r>
            <a:r>
              <a:rPr lang="en-US" sz="2800" b="1" dirty="0" smtClean="0"/>
              <a:t> and </a:t>
            </a:r>
            <a:r>
              <a:rPr lang="en-US" sz="2800" b="1" dirty="0" err="1" smtClean="0">
                <a:solidFill>
                  <a:srgbClr val="FF0000"/>
                </a:solidFill>
              </a:rPr>
              <a:t>livre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/>
              <a:t>look (almost) </a:t>
            </a:r>
            <a:r>
              <a:rPr lang="en-US" sz="2800" b="1" dirty="0"/>
              <a:t>identical </a:t>
            </a:r>
            <a:r>
              <a:rPr lang="en-US" sz="2800" b="1" dirty="0" smtClean="0"/>
              <a:t>to </a:t>
            </a:r>
            <a:r>
              <a:rPr lang="en-US" sz="2800" b="1" dirty="0"/>
              <a:t>a </a:t>
            </a:r>
            <a:r>
              <a:rPr lang="en-US" sz="2800" b="1" dirty="0" smtClean="0"/>
              <a:t>classifier.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0656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64" y="3195064"/>
            <a:ext cx="10601113" cy="533400"/>
          </a:xfrm>
        </p:spPr>
        <p:txBody>
          <a:bodyPr/>
          <a:lstStyle/>
          <a:p>
            <a:pPr algn="ctr"/>
            <a:r>
              <a:rPr lang="en-US" dirty="0" smtClean="0"/>
              <a:t>Building NLP Models using </a:t>
            </a:r>
            <a:br>
              <a:rPr lang="en-US" dirty="0" smtClean="0"/>
            </a:br>
            <a:r>
              <a:rPr lang="en-US" dirty="0" smtClean="0"/>
              <a:t>Language-invariant (Cross-lingual)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28976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/>
        </p:nvSpPr>
        <p:spPr>
          <a:xfrm>
            <a:off x="3355586" y="1415328"/>
            <a:ext cx="4648273" cy="2122353"/>
          </a:xfrm>
          <a:prstGeom prst="trapezoid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Direct Model Transfer </a:t>
            </a:r>
            <a:r>
              <a:rPr lang="en-US" sz="2000" dirty="0" smtClean="0"/>
              <a:t>(through </a:t>
            </a:r>
            <a:r>
              <a:rPr lang="en-US" sz="2000" dirty="0"/>
              <a:t>Shared Cross-lingual </a:t>
            </a:r>
            <a:r>
              <a:rPr lang="en-US" sz="2000" dirty="0" smtClean="0"/>
              <a:t>Space)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3" name="Down Arrow 32"/>
          <p:cNvSpPr/>
          <p:nvPr/>
        </p:nvSpPr>
        <p:spPr>
          <a:xfrm>
            <a:off x="4557889" y="3507887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4555066" y="4775065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754489" y="1815394"/>
            <a:ext cx="2801761" cy="1566338"/>
            <a:chOff x="2754489" y="1815394"/>
            <a:chExt cx="2801761" cy="1566338"/>
          </a:xfrm>
        </p:grpSpPr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2911832"/>
              <a:ext cx="1714500" cy="4699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489" y="2169592"/>
              <a:ext cx="279400" cy="317500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>
              <a:stCxn id="26" idx="2"/>
              <a:endCxn id="13" idx="0"/>
            </p:cNvCxnSpPr>
            <p:nvPr/>
          </p:nvCxnSpPr>
          <p:spPr>
            <a:xfrm rot="16200000" flipH="1">
              <a:off x="3205337" y="1418168"/>
              <a:ext cx="1096437" cy="1890889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955597" y="1928283"/>
            <a:ext cx="3047292" cy="1478850"/>
            <a:chOff x="5955597" y="1928283"/>
            <a:chExt cx="3047292" cy="1478850"/>
          </a:xfrm>
        </p:grpSpPr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597" y="2937233"/>
              <a:ext cx="1714500" cy="4699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777" y="2124432"/>
              <a:ext cx="279400" cy="317500"/>
            </a:xfrm>
            <a:prstGeom prst="rect">
              <a:avLst/>
            </a:prstGeom>
          </p:spPr>
        </p:pic>
        <p:cxnSp>
          <p:nvCxnSpPr>
            <p:cNvPr id="37" name="Straight Arrow Connector 18"/>
            <p:cNvCxnSpPr>
              <a:stCxn id="28" idx="2"/>
              <a:endCxn id="14" idx="0"/>
            </p:cNvCxnSpPr>
            <p:nvPr/>
          </p:nvCxnSpPr>
          <p:spPr>
            <a:xfrm rot="5400000">
              <a:off x="7403393" y="1337737"/>
              <a:ext cx="1008950" cy="219004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18"/>
          <p:cNvCxnSpPr>
            <a:stCxn id="31" idx="3"/>
          </p:cNvCxnSpPr>
          <p:nvPr/>
        </p:nvCxnSpPr>
        <p:spPr>
          <a:xfrm flipV="1">
            <a:off x="6384572" y="4976155"/>
            <a:ext cx="2050303" cy="6259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/>
          <p:cNvCxnSpPr/>
          <p:nvPr/>
        </p:nvCxnSpPr>
        <p:spPr>
          <a:xfrm>
            <a:off x="6815667" y="3414889"/>
            <a:ext cx="1619208" cy="11339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40520" y="2791181"/>
            <a:ext cx="4016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Shared Cross-lingual Space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1109" y="4210052"/>
            <a:ext cx="6517210" cy="469900"/>
            <a:chOff x="141109" y="4210052"/>
            <a:chExt cx="6517210" cy="469900"/>
          </a:xfrm>
        </p:grpSpPr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219" y="4210052"/>
              <a:ext cx="3721100" cy="4699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1109" y="4213582"/>
              <a:ext cx="2751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Learning Algorithm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09886" y="5342470"/>
            <a:ext cx="4874686" cy="494591"/>
            <a:chOff x="1509886" y="5342470"/>
            <a:chExt cx="4874686" cy="494591"/>
          </a:xfrm>
        </p:grpSpPr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872" y="5367161"/>
              <a:ext cx="2806700" cy="4699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509886" y="5342470"/>
              <a:ext cx="1963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Learnt Model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9178" y="900293"/>
            <a:ext cx="3610144" cy="1704120"/>
            <a:chOff x="759178" y="900293"/>
            <a:chExt cx="3610144" cy="1704120"/>
          </a:xfrm>
        </p:grpSpPr>
        <p:grpSp>
          <p:nvGrpSpPr>
            <p:cNvPr id="5" name="Group 4"/>
            <p:cNvGrpSpPr/>
            <p:nvPr/>
          </p:nvGrpSpPr>
          <p:grpSpPr>
            <a:xfrm>
              <a:off x="928506" y="900293"/>
              <a:ext cx="3440816" cy="915102"/>
              <a:chOff x="928506" y="900293"/>
              <a:chExt cx="3440816" cy="91510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928506" y="900293"/>
                <a:ext cx="34408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Training Data in English</a:t>
                </a:r>
              </a:p>
            </p:txBody>
          </p:sp>
          <p:pic>
            <p:nvPicPr>
              <p:cNvPr id="26" name="Picture 25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411" y="1345495"/>
                <a:ext cx="1041400" cy="469900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59178" y="1341054"/>
              <a:ext cx="1491793" cy="1263359"/>
              <a:chOff x="759178" y="1341054"/>
              <a:chExt cx="1491793" cy="1263359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59178" y="1341054"/>
                <a:ext cx="1339393" cy="1260536"/>
                <a:chOff x="759178" y="1341054"/>
                <a:chExt cx="1339393" cy="1260536"/>
              </a:xfrm>
            </p:grpSpPr>
            <p:pic>
              <p:nvPicPr>
                <p:cNvPr id="42" name="Picture 41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178" y="1341054"/>
                  <a:ext cx="842682" cy="89647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889" y="1343877"/>
                  <a:ext cx="842682" cy="896471"/>
                </a:xfrm>
                <a:prstGeom prst="rect">
                  <a:avLst/>
                </a:prstGeom>
              </p:spPr>
            </p:pic>
            <p:pic>
              <p:nvPicPr>
                <p:cNvPr id="45" name="Picture 44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578" y="1705119"/>
                  <a:ext cx="842682" cy="896471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 descr="1398320863296274629Stack of Papers.svg.med.png"/>
              <p:cNvPicPr>
                <a:picLocks noChangeAspect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8289" y="1707942"/>
                <a:ext cx="842682" cy="896471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7803453" y="973670"/>
            <a:ext cx="2853215" cy="1458587"/>
            <a:chOff x="7803453" y="973670"/>
            <a:chExt cx="2853215" cy="1458587"/>
          </a:xfrm>
        </p:grpSpPr>
        <p:grpSp>
          <p:nvGrpSpPr>
            <p:cNvPr id="6" name="Group 5"/>
            <p:cNvGrpSpPr/>
            <p:nvPr/>
          </p:nvGrpSpPr>
          <p:grpSpPr>
            <a:xfrm>
              <a:off x="7803453" y="973670"/>
              <a:ext cx="2853215" cy="954613"/>
              <a:chOff x="7803453" y="973670"/>
              <a:chExt cx="2853215" cy="95461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803453" y="973670"/>
                <a:ext cx="28532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Test Data in French</a:t>
                </a:r>
              </a:p>
            </p:txBody>
          </p:sp>
          <p:pic>
            <p:nvPicPr>
              <p:cNvPr id="28" name="Picture 27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2189" y="1458383"/>
                <a:ext cx="1041400" cy="46990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9702800" y="1535786"/>
              <a:ext cx="842682" cy="896471"/>
              <a:chOff x="9702800" y="1535786"/>
              <a:chExt cx="842682" cy="896471"/>
            </a:xfrm>
          </p:grpSpPr>
          <p:pic>
            <p:nvPicPr>
              <p:cNvPr id="46" name="Picture 45" descr="1398320863296274629Stack of Papers.svg.med.png"/>
              <p:cNvPicPr>
                <a:picLocks noChangeAspect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2800" y="1535786"/>
                <a:ext cx="842682" cy="89647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9891890" y="1608668"/>
                <a:ext cx="43533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?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8331200" y="4503561"/>
            <a:ext cx="842682" cy="1340757"/>
            <a:chOff x="8331200" y="4503561"/>
            <a:chExt cx="842682" cy="1340757"/>
          </a:xfrm>
        </p:grpSpPr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539" y="4503561"/>
              <a:ext cx="266700" cy="419100"/>
            </a:xfrm>
            <a:prstGeom prst="rect">
              <a:avLst/>
            </a:prstGeom>
          </p:spPr>
        </p:pic>
        <p:pic>
          <p:nvPicPr>
            <p:cNvPr id="47" name="Picture 46" descr="1398320863296274629Stack of Papers.svg.med.png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200" y="4947847"/>
              <a:ext cx="842682" cy="896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414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3" grpId="0" animBg="1"/>
      <p:bldP spid="34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/>
          <p:cNvSpPr/>
          <p:nvPr/>
        </p:nvSpPr>
        <p:spPr>
          <a:xfrm>
            <a:off x="3355586" y="1415328"/>
            <a:ext cx="4648273" cy="2122353"/>
          </a:xfrm>
          <a:prstGeom prst="trapezoid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54489" y="1829508"/>
            <a:ext cx="2801761" cy="1552224"/>
            <a:chOff x="2754489" y="1829508"/>
            <a:chExt cx="2801761" cy="1552224"/>
          </a:xfrm>
        </p:grpSpPr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2911832"/>
              <a:ext cx="1714500" cy="46990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2754489" y="1829508"/>
              <a:ext cx="1944512" cy="1082323"/>
              <a:chOff x="2754489" y="1829508"/>
              <a:chExt cx="1944512" cy="1082323"/>
            </a:xfrm>
          </p:grpSpPr>
          <p:pic>
            <p:nvPicPr>
              <p:cNvPr id="8" name="Picture 7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4489" y="2268370"/>
                <a:ext cx="279400" cy="317500"/>
              </a:xfrm>
              <a:prstGeom prst="rect">
                <a:avLst/>
              </a:prstGeom>
            </p:spPr>
          </p:pic>
          <p:cxnSp>
            <p:nvCxnSpPr>
              <p:cNvPr id="12" name="Straight Arrow Connector 18"/>
              <p:cNvCxnSpPr>
                <a:endCxn id="10" idx="0"/>
              </p:cNvCxnSpPr>
              <p:nvPr/>
            </p:nvCxnSpPr>
            <p:spPr>
              <a:xfrm rot="16200000" flipH="1">
                <a:off x="3213103" y="1425934"/>
                <a:ext cx="1082323" cy="1889472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Down Arrow 15"/>
          <p:cNvSpPr/>
          <p:nvPr/>
        </p:nvSpPr>
        <p:spPr>
          <a:xfrm rot="18928814">
            <a:off x="5065881" y="3564331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955597" y="1953686"/>
            <a:ext cx="3031778" cy="1453447"/>
            <a:chOff x="5955597" y="1953686"/>
            <a:chExt cx="3031778" cy="1453447"/>
          </a:xfrm>
        </p:grpSpPr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597" y="2937233"/>
              <a:ext cx="1714500" cy="46990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812848" y="1953686"/>
              <a:ext cx="2174527" cy="983547"/>
              <a:chOff x="6812848" y="1953686"/>
              <a:chExt cx="2174527" cy="983547"/>
            </a:xfrm>
          </p:grpSpPr>
          <p:pic>
            <p:nvPicPr>
              <p:cNvPr id="9" name="Picture 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3777" y="2124432"/>
                <a:ext cx="279400" cy="317500"/>
              </a:xfrm>
              <a:prstGeom prst="rect">
                <a:avLst/>
              </a:prstGeom>
            </p:spPr>
          </p:pic>
          <p:cxnSp>
            <p:nvCxnSpPr>
              <p:cNvPr id="18" name="Straight Arrow Connector 18"/>
              <p:cNvCxnSpPr>
                <a:endCxn id="11" idx="0"/>
              </p:cNvCxnSpPr>
              <p:nvPr/>
            </p:nvCxnSpPr>
            <p:spPr>
              <a:xfrm rot="5400000">
                <a:off x="7408338" y="1358196"/>
                <a:ext cx="983547" cy="2174527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Down Arrow 21"/>
          <p:cNvSpPr/>
          <p:nvPr/>
        </p:nvSpPr>
        <p:spPr>
          <a:xfrm rot="2753241">
            <a:off x="6050838" y="3561509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40520" y="2791181"/>
            <a:ext cx="4016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Shared Cross-lingual Space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Joint Training </a:t>
            </a:r>
            <a:r>
              <a:rPr lang="en-US" sz="2000" dirty="0" smtClean="0"/>
              <a:t>(through </a:t>
            </a:r>
            <a:r>
              <a:rPr lang="en-US" sz="2000" dirty="0"/>
              <a:t>Shared Cross-lingual </a:t>
            </a:r>
            <a:r>
              <a:rPr lang="en-US" sz="2000" dirty="0" smtClean="0"/>
              <a:t>Space)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grpSp>
        <p:nvGrpSpPr>
          <p:cNvPr id="36" name="Group 35"/>
          <p:cNvGrpSpPr/>
          <p:nvPr/>
        </p:nvGrpSpPr>
        <p:grpSpPr>
          <a:xfrm>
            <a:off x="1015998" y="4199471"/>
            <a:ext cx="6601869" cy="480481"/>
            <a:chOff x="1015998" y="4199471"/>
            <a:chExt cx="6601869" cy="480481"/>
          </a:xfrm>
        </p:grpSpPr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767" y="4210052"/>
              <a:ext cx="3721100" cy="4699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15998" y="4199471"/>
              <a:ext cx="2751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Learning Algorithm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427109" y="4775065"/>
            <a:ext cx="4917011" cy="1061996"/>
            <a:chOff x="2427109" y="4775065"/>
            <a:chExt cx="4917011" cy="1061996"/>
          </a:xfrm>
        </p:grpSpPr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420" y="5367161"/>
              <a:ext cx="2806700" cy="469900"/>
            </a:xfrm>
            <a:prstGeom prst="rect">
              <a:avLst/>
            </a:prstGeom>
          </p:spPr>
        </p:pic>
        <p:sp>
          <p:nvSpPr>
            <p:cNvPr id="17" name="Down Arrow 16"/>
            <p:cNvSpPr/>
            <p:nvPr/>
          </p:nvSpPr>
          <p:spPr>
            <a:xfrm>
              <a:off x="5514614" y="4775065"/>
              <a:ext cx="409222" cy="561900"/>
            </a:xfrm>
            <a:prstGeom prst="down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27109" y="5342470"/>
              <a:ext cx="1963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Learnt Model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59178" y="900293"/>
            <a:ext cx="3610144" cy="1704120"/>
            <a:chOff x="759178" y="900293"/>
            <a:chExt cx="3610144" cy="1704120"/>
          </a:xfrm>
        </p:grpSpPr>
        <p:sp>
          <p:nvSpPr>
            <p:cNvPr id="19" name="TextBox 18"/>
            <p:cNvSpPr txBox="1"/>
            <p:nvPr/>
          </p:nvSpPr>
          <p:spPr>
            <a:xfrm>
              <a:off x="928506" y="900293"/>
              <a:ext cx="34408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Training Data in English</a:t>
              </a:r>
            </a:p>
          </p:txBody>
        </p: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411" y="1345495"/>
              <a:ext cx="1041400" cy="46990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759178" y="1341054"/>
              <a:ext cx="1491793" cy="1263359"/>
              <a:chOff x="759178" y="1341054"/>
              <a:chExt cx="1491793" cy="126335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759178" y="1341054"/>
                <a:ext cx="1339393" cy="1260536"/>
                <a:chOff x="759178" y="1341054"/>
                <a:chExt cx="1339393" cy="1260536"/>
              </a:xfrm>
            </p:grpSpPr>
            <p:pic>
              <p:nvPicPr>
                <p:cNvPr id="28" name="Picture 27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8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178" y="1341054"/>
                  <a:ext cx="842682" cy="896471"/>
                </a:xfrm>
                <a:prstGeom prst="rect">
                  <a:avLst/>
                </a:prstGeom>
              </p:spPr>
            </p:pic>
            <p:pic>
              <p:nvPicPr>
                <p:cNvPr id="7" name="Picture 6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8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889" y="1343877"/>
                  <a:ext cx="842682" cy="896471"/>
                </a:xfrm>
                <a:prstGeom prst="rect">
                  <a:avLst/>
                </a:prstGeom>
              </p:spPr>
            </p:pic>
            <p:pic>
              <p:nvPicPr>
                <p:cNvPr id="29" name="Picture 28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8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578" y="1705119"/>
                  <a:ext cx="842682" cy="896471"/>
                </a:xfrm>
                <a:prstGeom prst="rect">
                  <a:avLst/>
                </a:prstGeom>
              </p:spPr>
            </p:pic>
          </p:grpSp>
          <p:pic>
            <p:nvPicPr>
              <p:cNvPr id="30" name="Picture 29" descr="1398320863296274629Stack of Papers.svg.med.png"/>
              <p:cNvPicPr>
                <a:picLocks noChangeAspect="1"/>
              </p:cNvPicPr>
              <p:nvPr/>
            </p:nvPicPr>
            <p:blipFill>
              <a:blip r:embed="rId8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8289" y="1707942"/>
                <a:ext cx="842682" cy="896471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7563562" y="917225"/>
            <a:ext cx="3389269" cy="1317477"/>
            <a:chOff x="7563562" y="917225"/>
            <a:chExt cx="3389269" cy="1317477"/>
          </a:xfrm>
        </p:grpSpPr>
        <p:sp>
          <p:nvSpPr>
            <p:cNvPr id="13" name="TextBox 12"/>
            <p:cNvSpPr txBox="1"/>
            <p:nvPr/>
          </p:nvSpPr>
          <p:spPr>
            <a:xfrm>
              <a:off x="7563562" y="917225"/>
              <a:ext cx="3389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Training Data in French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189" y="1458383"/>
              <a:ext cx="1041400" cy="469900"/>
            </a:xfrm>
            <a:prstGeom prst="rect">
              <a:avLst/>
            </a:prstGeom>
          </p:spPr>
        </p:pic>
        <p:pic>
          <p:nvPicPr>
            <p:cNvPr id="31" name="Picture 30" descr="1398320863296274629Stack of Papers.svg.med.png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134" y="1665111"/>
              <a:ext cx="842682" cy="56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092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2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guy?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649" y="1962685"/>
            <a:ext cx="9975273" cy="3063257"/>
          </a:xfrm>
        </p:spPr>
        <p:txBody>
          <a:bodyPr/>
          <a:lstStyle/>
          <a:p>
            <a:r>
              <a:rPr lang="en-US" sz="2800" dirty="0" smtClean="0"/>
              <a:t>5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year PhD student with Prof. Dan Roth.</a:t>
            </a:r>
          </a:p>
          <a:p>
            <a:endParaRPr lang="en-US" sz="2800" dirty="0"/>
          </a:p>
          <a:p>
            <a:r>
              <a:rPr lang="en-US" sz="2800" dirty="0" smtClean="0"/>
              <a:t>Recently defended my thesis. </a:t>
            </a:r>
          </a:p>
          <a:p>
            <a:pPr lvl="1"/>
            <a:r>
              <a:rPr lang="en-US" dirty="0" smtClean="0"/>
              <a:t>Thesis Title: Exploiting </a:t>
            </a:r>
            <a:r>
              <a:rPr lang="en-US" dirty="0"/>
              <a:t>C</a:t>
            </a:r>
            <a:r>
              <a:rPr lang="en-US" dirty="0" smtClean="0"/>
              <a:t>ross-lingual Representations for NLP.</a:t>
            </a:r>
          </a:p>
          <a:p>
            <a:endParaRPr lang="en-US" sz="2800" dirty="0" smtClean="0"/>
          </a:p>
          <a:p>
            <a:r>
              <a:rPr lang="en-US" sz="2800" dirty="0" smtClean="0"/>
              <a:t>Working on cross-lingual NLP problems since 2015-ish.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7159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89" y="3313120"/>
            <a:ext cx="10601113" cy="533400"/>
          </a:xfrm>
        </p:spPr>
        <p:txBody>
          <a:bodyPr/>
          <a:lstStyle/>
          <a:p>
            <a:pPr algn="ctr"/>
            <a:r>
              <a:rPr lang="en-US" dirty="0" smtClean="0"/>
              <a:t>How to learn cross-lingual spaces?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2575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69750E3-D163-794F-9508-F5C724F21743}"/>
              </a:ext>
            </a:extLst>
          </p:cNvPr>
          <p:cNvGrpSpPr/>
          <p:nvPr/>
        </p:nvGrpSpPr>
        <p:grpSpPr>
          <a:xfrm>
            <a:off x="3305031" y="980066"/>
            <a:ext cx="2486641" cy="1506325"/>
            <a:chOff x="2559570" y="568675"/>
            <a:chExt cx="3008831" cy="1822654"/>
          </a:xfrm>
        </p:grpSpPr>
        <p:sp>
          <p:nvSpPr>
            <p:cNvPr id="6" name="TextBox 5"/>
            <p:cNvSpPr txBox="1"/>
            <p:nvPr/>
          </p:nvSpPr>
          <p:spPr>
            <a:xfrm>
              <a:off x="2559570" y="568675"/>
              <a:ext cx="3008831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Word </a:t>
              </a:r>
              <a:r>
                <a:rPr lang="en-US" sz="1400" dirty="0" err="1" smtClean="0"/>
                <a:t>Embeddings</a:t>
              </a:r>
              <a:r>
                <a:rPr lang="en-US" sz="1400" dirty="0" smtClean="0"/>
                <a:t> </a:t>
              </a:r>
              <a:r>
                <a:rPr lang="en-US" sz="1400" dirty="0"/>
                <a:t>in English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111389" y="1422300"/>
            <a:ext cx="1402147" cy="1125844"/>
            <a:chOff x="1842171" y="2826630"/>
            <a:chExt cx="1402147" cy="1125844"/>
          </a:xfrm>
        </p:grpSpPr>
        <p:sp>
          <p:nvSpPr>
            <p:cNvPr id="9" name="TextBox 8"/>
            <p:cNvSpPr txBox="1"/>
            <p:nvPr/>
          </p:nvSpPr>
          <p:spPr>
            <a:xfrm>
              <a:off x="1842171" y="2826630"/>
              <a:ext cx="1402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English </a:t>
              </a:r>
              <a:r>
                <a:rPr lang="en-US" sz="1400" dirty="0" smtClean="0"/>
                <a:t>Corpus</a:t>
              </a:r>
              <a:endParaRPr lang="en-US" sz="1400" dirty="0"/>
            </a:p>
          </p:txBody>
        </p:sp>
        <p:pic>
          <p:nvPicPr>
            <p:cNvPr id="10" name="Picture 9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3317903" y="1907279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99397" y="938206"/>
            <a:ext cx="4024233" cy="2243893"/>
            <a:chOff x="5902648" y="3401968"/>
            <a:chExt cx="4024233" cy="2243893"/>
          </a:xfrm>
        </p:grpSpPr>
        <p:grpSp>
          <p:nvGrpSpPr>
            <p:cNvPr id="13" name="Group 12"/>
            <p:cNvGrpSpPr/>
            <p:nvPr/>
          </p:nvGrpSpPr>
          <p:grpSpPr>
            <a:xfrm>
              <a:off x="5902648" y="3401968"/>
              <a:ext cx="3953098" cy="2243893"/>
              <a:chOff x="6021806" y="2592900"/>
              <a:chExt cx="3953098" cy="2243893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6021806" y="4035778"/>
                <a:ext cx="779755" cy="590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735083" y="4770628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king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22405" y="3867453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book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0877" y="5171323"/>
              <a:ext cx="82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queen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86449" y="4032221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bike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41340" y="4051213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magazine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36734" y="3839663"/>
              <a:ext cx="50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car</a:t>
              </a:r>
              <a:endParaRPr lang="en-US" dirty="0">
                <a:solidFill>
                  <a:srgbClr val="3366FF"/>
                </a:solidFill>
              </a:endParaRPr>
            </a:p>
          </p:txBody>
        </p:sp>
      </p:grpSp>
      <p:sp>
        <p:nvSpPr>
          <p:cNvPr id="26" name="Right Arrow 25"/>
          <p:cNvSpPr/>
          <p:nvPr/>
        </p:nvSpPr>
        <p:spPr>
          <a:xfrm>
            <a:off x="5474887" y="1906684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20066" y="2986666"/>
            <a:ext cx="245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Word </a:t>
            </a:r>
            <a:r>
              <a:rPr lang="en-US" sz="1400" dirty="0" err="1" smtClean="0"/>
              <a:t>Embeddings</a:t>
            </a:r>
            <a:r>
              <a:rPr lang="en-US" sz="1400" dirty="0" smtClean="0"/>
              <a:t> </a:t>
            </a:r>
            <a:r>
              <a:rPr lang="en-US" sz="1400" dirty="0"/>
              <a:t>in </a:t>
            </a:r>
            <a:r>
              <a:rPr lang="en-US" sz="1400" dirty="0" smtClean="0"/>
              <a:t>French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111389" y="3428900"/>
            <a:ext cx="1372078" cy="1125844"/>
            <a:chOff x="1842171" y="2826630"/>
            <a:chExt cx="1372078" cy="1125844"/>
          </a:xfrm>
        </p:grpSpPr>
        <p:sp>
          <p:nvSpPr>
            <p:cNvPr id="33" name="TextBox 32"/>
            <p:cNvSpPr txBox="1"/>
            <p:nvPr/>
          </p:nvSpPr>
          <p:spPr>
            <a:xfrm>
              <a:off x="1842171" y="2826630"/>
              <a:ext cx="13720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French Corpus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pic>
          <p:nvPicPr>
            <p:cNvPr id="34" name="Picture 33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sp>
        <p:nvSpPr>
          <p:cNvPr id="35" name="Right Arrow 34"/>
          <p:cNvSpPr/>
          <p:nvPr/>
        </p:nvSpPr>
        <p:spPr>
          <a:xfrm>
            <a:off x="3317903" y="3913879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982493" y="2944806"/>
            <a:ext cx="3970002" cy="2243893"/>
            <a:chOff x="6004902" y="2592900"/>
            <a:chExt cx="3970002" cy="224389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6787445" y="2592900"/>
              <a:ext cx="0" cy="14385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6004902" y="4035778"/>
              <a:ext cx="796654" cy="5907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787444" y="4049889"/>
              <a:ext cx="3187460" cy="7869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883198" y="3334091"/>
            <a:ext cx="3140432" cy="1749402"/>
            <a:chOff x="6883198" y="3334091"/>
            <a:chExt cx="3140432" cy="1749402"/>
          </a:xfrm>
        </p:grpSpPr>
        <p:sp>
          <p:nvSpPr>
            <p:cNvPr id="38" name="TextBox 37"/>
            <p:cNvSpPr txBox="1"/>
            <p:nvPr/>
          </p:nvSpPr>
          <p:spPr>
            <a:xfrm>
              <a:off x="7831832" y="4313466"/>
              <a:ext cx="441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roi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44554" y="3334091"/>
              <a:ext cx="607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livre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17626" y="4714161"/>
              <a:ext cx="697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reine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883198" y="3575059"/>
              <a:ext cx="620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velo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38089" y="3594051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magazine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33483" y="3382501"/>
              <a:ext cx="890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voiture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>
            <a:off x="5474887" y="3913284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55305714-2F2F-4745-A564-016414BE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010868" y="3381128"/>
            <a:ext cx="1070578" cy="1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3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1.04167E-6 -0.32963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are more complicated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grpSp>
        <p:nvGrpSpPr>
          <p:cNvPr id="12" name="Group 11"/>
          <p:cNvGrpSpPr/>
          <p:nvPr/>
        </p:nvGrpSpPr>
        <p:grpSpPr>
          <a:xfrm>
            <a:off x="5021497" y="2855906"/>
            <a:ext cx="4024233" cy="2243893"/>
            <a:chOff x="5902648" y="3401968"/>
            <a:chExt cx="4024233" cy="2243893"/>
          </a:xfrm>
        </p:grpSpPr>
        <p:grpSp>
          <p:nvGrpSpPr>
            <p:cNvPr id="13" name="Group 12"/>
            <p:cNvGrpSpPr/>
            <p:nvPr/>
          </p:nvGrpSpPr>
          <p:grpSpPr>
            <a:xfrm>
              <a:off x="5902648" y="3401968"/>
              <a:ext cx="3953098" cy="2243893"/>
              <a:chOff x="6021806" y="2592900"/>
              <a:chExt cx="3953098" cy="2243893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6021806" y="4035778"/>
                <a:ext cx="779755" cy="590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735083" y="4770628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king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22405" y="3867453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book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0877" y="5171323"/>
              <a:ext cx="82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queen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86449" y="4032221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bike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41340" y="4051213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magazine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36734" y="3839663"/>
              <a:ext cx="50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car</a:t>
              </a:r>
              <a:endParaRPr lang="en-US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rot="14400000">
            <a:off x="2870994" y="2284406"/>
            <a:ext cx="4041137" cy="2243893"/>
            <a:chOff x="5982493" y="2944806"/>
            <a:chExt cx="4041137" cy="2243893"/>
          </a:xfrm>
        </p:grpSpPr>
        <p:grpSp>
          <p:nvGrpSpPr>
            <p:cNvPr id="37" name="Group 36"/>
            <p:cNvGrpSpPr/>
            <p:nvPr/>
          </p:nvGrpSpPr>
          <p:grpSpPr>
            <a:xfrm>
              <a:off x="5982493" y="2944806"/>
              <a:ext cx="3970002" cy="2243893"/>
              <a:chOff x="6004902" y="2592900"/>
              <a:chExt cx="3970002" cy="2243893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6004902" y="4035778"/>
                <a:ext cx="796654" cy="590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6883198" y="3334091"/>
              <a:ext cx="3140432" cy="1749402"/>
              <a:chOff x="6883198" y="3334091"/>
              <a:chExt cx="3140432" cy="174940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31832" y="4313466"/>
                <a:ext cx="441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roi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444554" y="3334091"/>
                <a:ext cx="6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livre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417626" y="4714161"/>
                <a:ext cx="697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reine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883198" y="3575059"/>
                <a:ext cx="620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velo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838089" y="3594051"/>
                <a:ext cx="1185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magazine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333483" y="3382501"/>
                <a:ext cx="890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voiture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51" name="Content Placeholder 2"/>
          <p:cNvSpPr txBox="1">
            <a:spLocks/>
          </p:cNvSpPr>
          <p:nvPr/>
        </p:nvSpPr>
        <p:spPr bwMode="auto">
          <a:xfrm>
            <a:off x="593246" y="5139107"/>
            <a:ext cx="11236410" cy="146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Helvetica"/>
                <a:cs typeface="Helvetica"/>
              </a:rPr>
              <a:t>Limitations</a:t>
            </a:r>
          </a:p>
          <a:p>
            <a:r>
              <a:rPr lang="en-US" dirty="0" smtClean="0"/>
              <a:t>Unable to capture related-ness between words </a:t>
            </a:r>
            <a:r>
              <a:rPr lang="en-US" i="1" u="sng" dirty="0" smtClean="0"/>
              <a:t>across languages</a:t>
            </a:r>
            <a:r>
              <a:rPr lang="en-US" dirty="0" smtClean="0"/>
              <a:t>. </a:t>
            </a:r>
          </a:p>
          <a:p>
            <a:r>
              <a:rPr lang="en-US" dirty="0" smtClean="0">
                <a:solidFill>
                  <a:srgbClr val="0432FF"/>
                </a:solidFill>
              </a:rPr>
              <a:t>Book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FF0000"/>
                </a:solidFill>
              </a:rPr>
              <a:t>Livre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will look very different to the classifier, defeating the purpose. </a:t>
            </a:r>
          </a:p>
        </p:txBody>
      </p:sp>
    </p:spTree>
    <p:extLst>
      <p:ext uri="{BB962C8B-B14F-4D97-AF65-F5344CB8AC3E}">
        <p14:creationId xmlns:p14="http://schemas.microsoft.com/office/powerpoint/2010/main" val="1380519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to think about it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5195190" y="6321779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/>
              <a:t>https://</a:t>
            </a:r>
            <a:r>
              <a:rPr lang="en-US" dirty="0" err="1"/>
              <a:t>www.samtalksml.net</a:t>
            </a:r>
            <a:r>
              <a:rPr lang="en-US" dirty="0"/>
              <a:t>/aligning-vector-representations/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529667" y="2667000"/>
            <a:ext cx="2017889" cy="19191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86111" y="3457223"/>
            <a:ext cx="2060222" cy="12699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6440964" y="1325262"/>
            <a:ext cx="3678873" cy="4258277"/>
            <a:chOff x="6440964" y="1325262"/>
            <a:chExt cx="3678873" cy="4258277"/>
          </a:xfrm>
        </p:grpSpPr>
        <p:pic>
          <p:nvPicPr>
            <p:cNvPr id="7" name="Picture 6" descr="england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18408">
              <a:off x="6440964" y="1325262"/>
              <a:ext cx="3678873" cy="42582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21" name="Straight Arrow Connector 20"/>
            <p:cNvCxnSpPr/>
            <p:nvPr/>
          </p:nvCxnSpPr>
          <p:spPr>
            <a:xfrm flipH="1">
              <a:off x="7560734" y="2365024"/>
              <a:ext cx="335844" cy="59548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051801" y="4013202"/>
              <a:ext cx="335844" cy="59548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236786" y="1299862"/>
            <a:ext cx="3678873" cy="4258277"/>
            <a:chOff x="1236786" y="1299862"/>
            <a:chExt cx="3678873" cy="4258277"/>
          </a:xfrm>
        </p:grpSpPr>
        <p:pic>
          <p:nvPicPr>
            <p:cNvPr id="6" name="Picture 5" descr="england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786" y="1299862"/>
              <a:ext cx="3678873" cy="4258277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1">
              <a:off x="3259667" y="3976513"/>
              <a:ext cx="335844" cy="595487"/>
            </a:xfrm>
            <a:prstGeom prst="straightConnector1">
              <a:avLst/>
            </a:prstGeom>
            <a:ln w="38100">
              <a:solidFill>
                <a:srgbClr val="0432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056468" y="2291646"/>
              <a:ext cx="335844" cy="595487"/>
            </a:xfrm>
            <a:prstGeom prst="straightConnector1">
              <a:avLst/>
            </a:prstGeom>
            <a:ln w="38100">
              <a:solidFill>
                <a:srgbClr val="0432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813826" y="2986414"/>
            <a:ext cx="8742757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Need some cross-lingual signal to align the spaces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4871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grpSp>
        <p:nvGrpSpPr>
          <p:cNvPr id="5" name="Group 4"/>
          <p:cNvGrpSpPr/>
          <p:nvPr/>
        </p:nvGrpSpPr>
        <p:grpSpPr>
          <a:xfrm>
            <a:off x="4469002" y="5559772"/>
            <a:ext cx="2722170" cy="688577"/>
            <a:chOff x="4642199" y="2530931"/>
            <a:chExt cx="2722170" cy="688577"/>
          </a:xfrm>
        </p:grpSpPr>
        <p:sp>
          <p:nvSpPr>
            <p:cNvPr id="6" name="Left Brace 5"/>
            <p:cNvSpPr/>
            <p:nvPr/>
          </p:nvSpPr>
          <p:spPr>
            <a:xfrm rot="16200000">
              <a:off x="5954541" y="2050134"/>
              <a:ext cx="286250" cy="1247843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2199" y="2819398"/>
              <a:ext cx="2722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Mono. Obj. for English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86303" y="5547621"/>
            <a:ext cx="2222984" cy="792120"/>
            <a:chOff x="8806312" y="2518780"/>
            <a:chExt cx="2222984" cy="792120"/>
          </a:xfrm>
        </p:grpSpPr>
        <p:sp>
          <p:nvSpPr>
            <p:cNvPr id="9" name="Left Brace 8"/>
            <p:cNvSpPr/>
            <p:nvPr/>
          </p:nvSpPr>
          <p:spPr>
            <a:xfrm rot="16200000">
              <a:off x="9768958" y="1762735"/>
              <a:ext cx="314875" cy="1826966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06312" y="2910790"/>
              <a:ext cx="2222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Cross-lingual Obj.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70074" y="4183884"/>
            <a:ext cx="2679214" cy="703533"/>
            <a:chOff x="6241373" y="2223915"/>
            <a:chExt cx="2679214" cy="703533"/>
          </a:xfrm>
        </p:grpSpPr>
        <p:sp>
          <p:nvSpPr>
            <p:cNvPr id="12" name="Left Brace 11"/>
            <p:cNvSpPr/>
            <p:nvPr/>
          </p:nvSpPr>
          <p:spPr>
            <a:xfrm rot="5400000">
              <a:off x="7502457" y="2146089"/>
              <a:ext cx="314875" cy="1247843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1373" y="2223915"/>
              <a:ext cx="2679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Mono. Obj. for French</a:t>
              </a:r>
            </a:p>
          </p:txBody>
        </p:sp>
      </p:grpSp>
      <p:sp>
        <p:nvSpPr>
          <p:cNvPr id="14" name="Left Brace 13"/>
          <p:cNvSpPr/>
          <p:nvPr/>
        </p:nvSpPr>
        <p:spPr>
          <a:xfrm rot="16200000">
            <a:off x="1484880" y="5395680"/>
            <a:ext cx="262707" cy="584209"/>
          </a:xfrm>
          <a:prstGeom prst="leftBrace">
            <a:avLst>
              <a:gd name="adj1" fmla="val 9782"/>
              <a:gd name="adj2" fmla="val 50000"/>
            </a:avLst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9644" y="5911512"/>
            <a:ext cx="2335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Vectors for English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11356" y="4219936"/>
            <a:ext cx="2292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Vectors for French</a:t>
            </a:r>
          </a:p>
        </p:txBody>
      </p:sp>
      <p:sp>
        <p:nvSpPr>
          <p:cNvPr id="17" name="Left Brace 16"/>
          <p:cNvSpPr/>
          <p:nvPr/>
        </p:nvSpPr>
        <p:spPr>
          <a:xfrm rot="5400000">
            <a:off x="2401175" y="4433607"/>
            <a:ext cx="260227" cy="704375"/>
          </a:xfrm>
          <a:prstGeom prst="leftBrace">
            <a:avLst>
              <a:gd name="adj1" fmla="val 9782"/>
              <a:gd name="adj2" fmla="val 50000"/>
            </a:avLst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extcolor_blue_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29" y="5004762"/>
            <a:ext cx="9639300" cy="4699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2499720" y="2055279"/>
            <a:ext cx="1842608" cy="93296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Helvetica Light"/>
                <a:cs typeface="Helvetica Light"/>
              </a:rPr>
              <a:t>Cross-lingual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Helvetica Light"/>
                <a:cs typeface="Helvetica Light"/>
              </a:rPr>
              <a:t>Alignment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46849" y="2003432"/>
            <a:ext cx="2629464" cy="1026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Helvetica Light"/>
                <a:cs typeface="Helvetica Light"/>
              </a:rPr>
              <a:t>Cross-lingual Representation Learning Algorithm</a:t>
            </a:r>
            <a:endParaRPr lang="en-US" sz="2000" dirty="0">
              <a:solidFill>
                <a:srgbClr val="000000"/>
              </a:solidFill>
              <a:latin typeface="Helvetica Light"/>
              <a:cs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80407" y="1028022"/>
            <a:ext cx="2840419" cy="6457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432FF"/>
                </a:solidFill>
                <a:latin typeface="Helvetica Light"/>
                <a:cs typeface="Helvetica Light"/>
              </a:rPr>
              <a:t>Monolingual Distributional Information</a:t>
            </a:r>
            <a:endParaRPr lang="en-US" b="1" dirty="0">
              <a:solidFill>
                <a:srgbClr val="0432FF"/>
              </a:solidFill>
              <a:latin typeface="Helvetica Light"/>
              <a:cs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80902" y="3291926"/>
            <a:ext cx="2845135" cy="64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Helvetica Light"/>
                <a:cs typeface="Helvetica Light"/>
              </a:rPr>
              <a:t>Monolingual Distributional Information</a:t>
            </a:r>
          </a:p>
        </p:txBody>
      </p:sp>
      <p:cxnSp>
        <p:nvCxnSpPr>
          <p:cNvPr id="23" name="Straight Arrow Connector 22"/>
          <p:cNvCxnSpPr>
            <a:stCxn id="20" idx="3"/>
            <a:endCxn id="94" idx="1"/>
          </p:cNvCxnSpPr>
          <p:nvPr/>
        </p:nvCxnSpPr>
        <p:spPr>
          <a:xfrm flipV="1">
            <a:off x="7576313" y="1785635"/>
            <a:ext cx="1166739" cy="7309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  <a:endCxn id="97" idx="1"/>
          </p:cNvCxnSpPr>
          <p:nvPr/>
        </p:nvCxnSpPr>
        <p:spPr>
          <a:xfrm>
            <a:off x="7576313" y="2516563"/>
            <a:ext cx="1163707" cy="7179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74"/>
          <p:cNvCxnSpPr>
            <a:stCxn id="21" idx="3"/>
            <a:endCxn id="20" idx="0"/>
          </p:cNvCxnSpPr>
          <p:nvPr/>
        </p:nvCxnSpPr>
        <p:spPr>
          <a:xfrm>
            <a:off x="5020826" y="1350898"/>
            <a:ext cx="1240755" cy="652534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77"/>
          <p:cNvCxnSpPr>
            <a:stCxn id="22" idx="3"/>
            <a:endCxn id="20" idx="2"/>
          </p:cNvCxnSpPr>
          <p:nvPr/>
        </p:nvCxnSpPr>
        <p:spPr>
          <a:xfrm flipV="1">
            <a:off x="5026037" y="3029694"/>
            <a:ext cx="1235544" cy="584082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 flipV="1">
            <a:off x="4342328" y="2516563"/>
            <a:ext cx="604521" cy="519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8370530" y="840838"/>
            <a:ext cx="1815621" cy="1506325"/>
            <a:chOff x="2965534" y="568675"/>
            <a:chExt cx="2196901" cy="1822654"/>
          </a:xfrm>
        </p:grpSpPr>
        <p:sp>
          <p:nvSpPr>
            <p:cNvPr id="93" name="TextBox 92"/>
            <p:cNvSpPr txBox="1"/>
            <p:nvPr/>
          </p:nvSpPr>
          <p:spPr>
            <a:xfrm>
              <a:off x="2965534" y="568675"/>
              <a:ext cx="219690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English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=""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D8E176CA-F90C-044F-BF77-1DF05531FA2F}"/>
              </a:ext>
            </a:extLst>
          </p:cNvPr>
          <p:cNvGrpSpPr/>
          <p:nvPr/>
        </p:nvGrpSpPr>
        <p:grpSpPr>
          <a:xfrm>
            <a:off x="8389361" y="2662444"/>
            <a:ext cx="1781257" cy="1482603"/>
            <a:chOff x="1018901" y="4844109"/>
            <a:chExt cx="2155321" cy="1793951"/>
          </a:xfrm>
        </p:grpSpPr>
        <p:sp>
          <p:nvSpPr>
            <p:cNvPr id="96" name="TextBox 95"/>
            <p:cNvSpPr txBox="1"/>
            <p:nvPr/>
          </p:nvSpPr>
          <p:spPr>
            <a:xfrm>
              <a:off x="1018901" y="6228409"/>
              <a:ext cx="215532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French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=""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3199" y="4844109"/>
              <a:ext cx="1295400" cy="138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378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Forms of Cross-lingual Alignments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3" name="Picture 2" descr="Screen Shot 2019-03-18 at 10.47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5" y="947248"/>
            <a:ext cx="6726285" cy="4684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Shot 2019-03-18 at 10.48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84" y="2213061"/>
            <a:ext cx="6710732" cy="3651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9-03-18 at 10.48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79" y="5096801"/>
            <a:ext cx="6358742" cy="1046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076381" y="6352099"/>
            <a:ext cx="210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Ruder et al. (2018)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3242" y="2986414"/>
            <a:ext cx="11636610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Today’s lecture will cover 3 resources to derive these alignments</a:t>
            </a:r>
          </a:p>
          <a:p>
            <a:pPr algn="ctr"/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/>
              <a:t> </a:t>
            </a:r>
            <a:r>
              <a:rPr lang="en-US" sz="2400" dirty="0" smtClean="0"/>
              <a:t>Parallel Text			Bilingual Dictionaries	Comparable Documents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6821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grpSp>
        <p:nvGrpSpPr>
          <p:cNvPr id="7" name="Group 6"/>
          <p:cNvGrpSpPr/>
          <p:nvPr/>
        </p:nvGrpSpPr>
        <p:grpSpPr>
          <a:xfrm>
            <a:off x="7857019" y="2163121"/>
            <a:ext cx="3942850" cy="2682426"/>
            <a:chOff x="5850877" y="2163121"/>
            <a:chExt cx="3942850" cy="2682426"/>
          </a:xfrm>
        </p:grpSpPr>
        <p:pic>
          <p:nvPicPr>
            <p:cNvPr id="5" name="Picture 4" descr="Your-Father-Darth-Vader-550x25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877" y="2163121"/>
              <a:ext cx="3942850" cy="17922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74486" y="4199216"/>
              <a:ext cx="3557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432FF"/>
                  </a:solidFill>
                </a:rPr>
                <a:t>English: No, I am your father.</a:t>
              </a:r>
              <a:endParaRPr lang="en-US" dirty="0">
                <a:solidFill>
                  <a:srgbClr val="0432FF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Spanish: </a:t>
              </a:r>
              <a:r>
                <a:rPr lang="en-US" dirty="0">
                  <a:solidFill>
                    <a:srgbClr val="FF0000"/>
                  </a:solidFill>
                </a:rPr>
                <a:t>No, </a:t>
              </a:r>
              <a:r>
                <a:rPr lang="en-US" dirty="0" err="1">
                  <a:solidFill>
                    <a:srgbClr val="FF0000"/>
                  </a:solidFill>
                </a:rPr>
                <a:t>yo</a:t>
              </a:r>
              <a:r>
                <a:rPr lang="en-US" dirty="0">
                  <a:solidFill>
                    <a:srgbClr val="FF0000"/>
                  </a:solidFill>
                </a:rPr>
                <a:t> soy </a:t>
              </a:r>
              <a:r>
                <a:rPr lang="en-US" dirty="0" err="1">
                  <a:solidFill>
                    <a:srgbClr val="FF0000"/>
                  </a:solidFill>
                </a:rPr>
                <a:t>tu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padre.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6021" y="2030498"/>
            <a:ext cx="3913650" cy="3290562"/>
            <a:chOff x="146021" y="2030498"/>
            <a:chExt cx="3913650" cy="3290562"/>
          </a:xfrm>
        </p:grpSpPr>
        <p:sp>
          <p:nvSpPr>
            <p:cNvPr id="8" name="TextBox 7"/>
            <p:cNvSpPr txBox="1"/>
            <p:nvPr/>
          </p:nvSpPr>
          <p:spPr>
            <a:xfrm>
              <a:off x="146021" y="4120731"/>
              <a:ext cx="39136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432FF"/>
                  </a:solidFill>
                </a:rPr>
                <a:t>English</a:t>
              </a:r>
              <a:r>
                <a:rPr lang="en-US" dirty="0">
                  <a:solidFill>
                    <a:srgbClr val="0432FF"/>
                  </a:solidFill>
                </a:rPr>
                <a:t>: In the beginning God created the heavens and the </a:t>
              </a:r>
              <a:r>
                <a:rPr lang="en-US" dirty="0" smtClean="0">
                  <a:solidFill>
                    <a:srgbClr val="0432FF"/>
                  </a:solidFill>
                </a:rPr>
                <a:t>earth.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Spanish: </a:t>
              </a:r>
              <a:r>
                <a:rPr lang="en-US" dirty="0">
                  <a:solidFill>
                    <a:srgbClr val="FF0000"/>
                  </a:solidFill>
                </a:rPr>
                <a:t>En el principio Dios </a:t>
              </a:r>
              <a:r>
                <a:rPr lang="en-US" dirty="0" err="1">
                  <a:solidFill>
                    <a:srgbClr val="FF0000"/>
                  </a:solidFill>
                </a:rPr>
                <a:t>creó</a:t>
              </a:r>
              <a:r>
                <a:rPr lang="en-US" dirty="0">
                  <a:solidFill>
                    <a:srgbClr val="FF0000"/>
                  </a:solidFill>
                </a:rPr>
                <a:t> los </a:t>
              </a:r>
              <a:r>
                <a:rPr lang="en-US" dirty="0" err="1">
                  <a:solidFill>
                    <a:srgbClr val="FF0000"/>
                  </a:solidFill>
                </a:rPr>
                <a:t>cielos</a:t>
              </a:r>
              <a:r>
                <a:rPr lang="en-US" dirty="0">
                  <a:solidFill>
                    <a:srgbClr val="FF0000"/>
                  </a:solidFill>
                </a:rPr>
                <a:t> y la </a:t>
              </a:r>
              <a:r>
                <a:rPr lang="en-US" dirty="0" err="1">
                  <a:solidFill>
                    <a:srgbClr val="FF0000"/>
                  </a:solidFill>
                </a:rPr>
                <a:t>tierra</a:t>
              </a:r>
              <a:r>
                <a:rPr lang="en-US" dirty="0">
                  <a:solidFill>
                    <a:srgbClr val="FF0000"/>
                  </a:solidFill>
                </a:rPr>
                <a:t>.</a:t>
              </a:r>
            </a:p>
          </p:txBody>
        </p:sp>
        <p:pic>
          <p:nvPicPr>
            <p:cNvPr id="11" name="Picture 10" descr="download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007" y="2030498"/>
              <a:ext cx="1261713" cy="20574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978762" y="2158169"/>
            <a:ext cx="3913650" cy="3142130"/>
            <a:chOff x="3978762" y="2158169"/>
            <a:chExt cx="3913650" cy="3142130"/>
          </a:xfrm>
        </p:grpSpPr>
        <p:pic>
          <p:nvPicPr>
            <p:cNvPr id="12" name="Picture 11" descr="meta-faceboo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918" y="2158169"/>
              <a:ext cx="2937840" cy="15423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978762" y="4099970"/>
              <a:ext cx="39136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432FF"/>
                  </a:solidFill>
                </a:rPr>
                <a:t>English</a:t>
              </a:r>
              <a:r>
                <a:rPr lang="en-US" dirty="0">
                  <a:solidFill>
                    <a:srgbClr val="0432FF"/>
                  </a:solidFill>
                </a:rPr>
                <a:t>: </a:t>
              </a:r>
              <a:r>
                <a:rPr lang="en-US" dirty="0" smtClean="0">
                  <a:solidFill>
                    <a:srgbClr val="0432FF"/>
                  </a:solidFill>
                </a:rPr>
                <a:t>The chair recognizes the representative from </a:t>
              </a:r>
              <a:r>
                <a:rPr lang="en-US" dirty="0">
                  <a:solidFill>
                    <a:srgbClr val="0432FF"/>
                  </a:solidFill>
                </a:rPr>
                <a:t>B</a:t>
              </a:r>
              <a:r>
                <a:rPr lang="en-US" dirty="0" smtClean="0">
                  <a:solidFill>
                    <a:srgbClr val="0432FF"/>
                  </a:solidFill>
                </a:rPr>
                <a:t>elgium.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Spanish</a:t>
              </a:r>
              <a:r>
                <a:rPr lang="en-US" dirty="0">
                  <a:solidFill>
                    <a:srgbClr val="FF0000"/>
                  </a:solidFill>
                </a:rPr>
                <a:t>: El </a:t>
              </a:r>
              <a:r>
                <a:rPr lang="en-US" dirty="0" err="1">
                  <a:solidFill>
                    <a:srgbClr val="FF0000"/>
                  </a:solidFill>
                </a:rPr>
                <a:t>presidente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reconoce</a:t>
              </a:r>
              <a:r>
                <a:rPr lang="en-US" dirty="0">
                  <a:solidFill>
                    <a:srgbClr val="FF0000"/>
                  </a:solidFill>
                </a:rPr>
                <a:t> al </a:t>
              </a:r>
              <a:r>
                <a:rPr lang="en-US" dirty="0" err="1">
                  <a:solidFill>
                    <a:srgbClr val="FF0000"/>
                  </a:solidFill>
                </a:rPr>
                <a:t>representante</a:t>
              </a:r>
              <a:r>
                <a:rPr lang="en-US" dirty="0">
                  <a:solidFill>
                    <a:srgbClr val="FF0000"/>
                  </a:solidFill>
                </a:rPr>
                <a:t> de </a:t>
              </a:r>
              <a:r>
                <a:rPr lang="en-US" dirty="0" err="1">
                  <a:solidFill>
                    <a:srgbClr val="FF0000"/>
                  </a:solidFill>
                </a:rPr>
                <a:t>Bélgica</a:t>
              </a:r>
              <a:r>
                <a:rPr lang="en-US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68523" y="1115740"/>
            <a:ext cx="10578736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Consists of sentence pairs that are translations of each other.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7608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Deriving Word Alignments from Parallel Text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5" name="Picture 4" descr="Screen Shot 2019-03-18 at 9.13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36" y="2050603"/>
            <a:ext cx="4791710" cy="29476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5747" y="2837845"/>
            <a:ext cx="5398755" cy="122824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Philipp Koehn’s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Alignments from Parallel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3250" y="2776433"/>
            <a:ext cx="8694749" cy="135106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Philipp Koehn’s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8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Alignments from Parallel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Philipp Koehn’s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78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142" y="2885142"/>
            <a:ext cx="10601113" cy="533400"/>
          </a:xfrm>
        </p:spPr>
        <p:txBody>
          <a:bodyPr/>
          <a:lstStyle/>
          <a:p>
            <a:pPr algn="ctr"/>
            <a:r>
              <a:rPr lang="en-US" dirty="0" smtClean="0"/>
              <a:t>Today’s theme: NLP for other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5691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Alignments from Parallel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pic>
        <p:nvPicPr>
          <p:cNvPr id="7" name="Picture 6" descr="Screen Shot 2019-03-18 at 9.0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943"/>
            <a:ext cx="10350500" cy="290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Philipp Koehn’s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5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Alignments from Parallel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pic>
        <p:nvPicPr>
          <p:cNvPr id="7" name="Picture 6" descr="Screen Shot 2019-03-18 at 9.0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943"/>
            <a:ext cx="10350500" cy="2908300"/>
          </a:xfrm>
          <a:prstGeom prst="rect">
            <a:avLst/>
          </a:prstGeom>
        </p:spPr>
      </p:pic>
      <p:pic>
        <p:nvPicPr>
          <p:cNvPr id="8" name="Picture 7" descr="Screen Shot 2019-03-18 at 9.06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388"/>
            <a:ext cx="9969500" cy="2882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Philipp Koehn’s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5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Alignments from Parallel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pic>
        <p:nvPicPr>
          <p:cNvPr id="7" name="Picture 6" descr="Screen Shot 2019-03-18 at 9.0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943"/>
            <a:ext cx="10350500" cy="2908300"/>
          </a:xfrm>
          <a:prstGeom prst="rect">
            <a:avLst/>
          </a:prstGeom>
        </p:spPr>
      </p:pic>
      <p:pic>
        <p:nvPicPr>
          <p:cNvPr id="8" name="Picture 7" descr="Screen Shot 2019-03-18 at 9.06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388"/>
            <a:ext cx="9969500" cy="2882900"/>
          </a:xfrm>
          <a:prstGeom prst="rect">
            <a:avLst/>
          </a:prstGeom>
        </p:spPr>
      </p:pic>
      <p:pic>
        <p:nvPicPr>
          <p:cNvPr id="9" name="Picture 8" descr="Screen Shot 2019-03-18 at 9.06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120"/>
            <a:ext cx="9956800" cy="2819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Philipp Koehn’s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5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3-14 at 2.28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3" y="1291508"/>
            <a:ext cx="9742678" cy="38110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43672" y="2201928"/>
            <a:ext cx="8189025" cy="52728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11496" y="2250179"/>
            <a:ext cx="46276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Cluster words in </a:t>
            </a:r>
            <a:r>
              <a:rPr lang="en-US" sz="2000" dirty="0" smtClean="0">
                <a:solidFill>
                  <a:srgbClr val="0432FF"/>
                </a:solidFill>
              </a:rPr>
              <a:t>English</a:t>
            </a:r>
            <a:r>
              <a:rPr lang="en-US" sz="2000" dirty="0" smtClean="0"/>
              <a:t> </a:t>
            </a:r>
            <a:r>
              <a:rPr lang="en-US" sz="2000" dirty="0" err="1" smtClean="0"/>
              <a:t>monolingually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1289285" y="2704821"/>
            <a:ext cx="9007928" cy="93411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02762" y="2755316"/>
            <a:ext cx="785428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Project words in </a:t>
            </a:r>
            <a:r>
              <a:rPr lang="en-US" sz="2000" dirty="0">
                <a:solidFill>
                  <a:srgbClr val="FF0000"/>
                </a:solidFill>
              </a:rPr>
              <a:t>Spanish</a:t>
            </a:r>
            <a:r>
              <a:rPr lang="en-US" sz="2000" dirty="0"/>
              <a:t> to </a:t>
            </a:r>
            <a:r>
              <a:rPr lang="en-US" sz="2000" dirty="0">
                <a:solidFill>
                  <a:srgbClr val="0432FF"/>
                </a:solidFill>
              </a:rPr>
              <a:t>English</a:t>
            </a:r>
            <a:r>
              <a:rPr lang="en-US" sz="2000" dirty="0"/>
              <a:t> clusters using word alignments.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Attempt </a:t>
            </a:r>
            <a:r>
              <a:rPr lang="mr-IN" dirty="0" smtClean="0"/>
              <a:t>–</a:t>
            </a:r>
            <a:r>
              <a:rPr lang="en-US" dirty="0" smtClean="0"/>
              <a:t> Cross</a:t>
            </a:r>
            <a:r>
              <a:rPr lang="en-US" dirty="0"/>
              <a:t>-lingual Word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15" name="Rectangle 14"/>
          <p:cNvSpPr/>
          <p:nvPr/>
        </p:nvSpPr>
        <p:spPr>
          <a:xfrm>
            <a:off x="1482561" y="3597900"/>
            <a:ext cx="8189025" cy="58001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04683" y="3687796"/>
            <a:ext cx="47132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Cluster words in </a:t>
            </a:r>
            <a:r>
              <a:rPr lang="en-US" sz="2000" dirty="0" smtClean="0">
                <a:solidFill>
                  <a:srgbClr val="FF0000"/>
                </a:solidFill>
              </a:rPr>
              <a:t>Spanish</a:t>
            </a:r>
            <a:r>
              <a:rPr lang="en-US" sz="2000" dirty="0" smtClean="0"/>
              <a:t> </a:t>
            </a:r>
            <a:r>
              <a:rPr lang="en-US" sz="2000" dirty="0" err="1" smtClean="0"/>
              <a:t>monolingually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239020" y="4142089"/>
            <a:ext cx="9007928" cy="109977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57527" y="4369482"/>
            <a:ext cx="778302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Project words in </a:t>
            </a:r>
            <a:r>
              <a:rPr lang="en-US" sz="2000" dirty="0" smtClean="0">
                <a:solidFill>
                  <a:srgbClr val="0432FF"/>
                </a:solidFill>
              </a:rPr>
              <a:t>English</a:t>
            </a:r>
            <a:r>
              <a:rPr lang="en-US" sz="2000" dirty="0" smtClean="0"/>
              <a:t> to Spanish clusters </a:t>
            </a:r>
            <a:r>
              <a:rPr lang="en-US" sz="2000" dirty="0"/>
              <a:t>using word alignments. 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384908" y="5139868"/>
            <a:ext cx="2829731" cy="1192832"/>
          </a:xfrm>
          <a:prstGeom prst="wedgeRectCallout">
            <a:avLst>
              <a:gd name="adj1" fmla="val -114979"/>
              <a:gd name="adj2" fmla="val -21364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word in </a:t>
            </a:r>
            <a:r>
              <a:rPr lang="en-US" dirty="0">
                <a:solidFill>
                  <a:srgbClr val="FF0000"/>
                </a:solidFill>
              </a:rPr>
              <a:t>Spanish</a:t>
            </a:r>
            <a:r>
              <a:rPr lang="en-US" dirty="0">
                <a:solidFill>
                  <a:schemeClr val="tx1"/>
                </a:solidFill>
              </a:rPr>
              <a:t> is assigned to the </a:t>
            </a:r>
            <a:r>
              <a:rPr lang="en-US" dirty="0">
                <a:solidFill>
                  <a:srgbClr val="0432FF"/>
                </a:solidFill>
              </a:rPr>
              <a:t>English</a:t>
            </a:r>
            <a:r>
              <a:rPr lang="en-US" dirty="0">
                <a:solidFill>
                  <a:schemeClr val="tx1"/>
                </a:solidFill>
              </a:rPr>
              <a:t> cluster with which its most often aligned.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0229" y="6336835"/>
            <a:ext cx="255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Täckström et al. (2012)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81300" y="1220642"/>
            <a:ext cx="9908721" cy="102753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56391" y="1236176"/>
            <a:ext cx="602974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Decide the number of clusters.</a:t>
            </a:r>
          </a:p>
          <a:p>
            <a:pPr algn="ctr"/>
            <a:r>
              <a:rPr lang="en-US" sz="2000" dirty="0" smtClean="0"/>
              <a:t>Randomly initialize clusters in </a:t>
            </a:r>
            <a:r>
              <a:rPr lang="en-US" sz="2000" dirty="0" smtClean="0">
                <a:solidFill>
                  <a:srgbClr val="0432FF"/>
                </a:solidFill>
              </a:rPr>
              <a:t>English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0000"/>
                </a:solidFill>
              </a:rPr>
              <a:t>Spanish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353845" y="5143140"/>
            <a:ext cx="10829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Repeat.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2937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11" grpId="0" animBg="1"/>
      <p:bldP spid="12" grpId="0" animBg="1"/>
      <p:bldP spid="3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Cross-lingual Word 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7" name="Picture 6" descr="Screen Shot 2019-03-14 at 2.11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" y="1115039"/>
            <a:ext cx="11315700" cy="47358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06466" y="3441686"/>
            <a:ext cx="9795455" cy="747753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0229" y="6336835"/>
            <a:ext cx="255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Täckström et al. (2012) </a:t>
            </a:r>
          </a:p>
        </p:txBody>
      </p:sp>
    </p:spTree>
    <p:extLst>
      <p:ext uri="{BB962C8B-B14F-4D97-AF65-F5344CB8AC3E}">
        <p14:creationId xmlns:p14="http://schemas.microsoft.com/office/powerpoint/2010/main" val="30451619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Cluster Based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Slow to train</a:t>
            </a:r>
          </a:p>
          <a:p>
            <a:pPr lvl="1"/>
            <a:r>
              <a:rPr lang="en-US" sz="2800" dirty="0" smtClean="0"/>
              <a:t>Scales </a:t>
            </a:r>
            <a:r>
              <a:rPr lang="en-US" sz="2800" b="1" u="sng" dirty="0" err="1" smtClean="0"/>
              <a:t>quadratically</a:t>
            </a:r>
            <a:r>
              <a:rPr lang="en-US" sz="2800" dirty="0" smtClean="0"/>
              <a:t> in the number of clusters!</a:t>
            </a:r>
          </a:p>
          <a:p>
            <a:pPr lvl="1"/>
            <a:r>
              <a:rPr lang="en-US" sz="2800" dirty="0" smtClean="0"/>
              <a:t>Expressivity tradeoff.</a:t>
            </a:r>
          </a:p>
          <a:p>
            <a:endParaRPr lang="en-US" sz="3200" dirty="0"/>
          </a:p>
          <a:p>
            <a:r>
              <a:rPr lang="en-US" sz="3200" dirty="0" smtClean="0"/>
              <a:t>“</a:t>
            </a:r>
            <a:r>
              <a:rPr lang="en-US" sz="3200" dirty="0"/>
              <a:t>H</a:t>
            </a:r>
            <a:r>
              <a:rPr lang="en-US" sz="3200" dirty="0" smtClean="0"/>
              <a:t>ard” partitioning of the space</a:t>
            </a:r>
          </a:p>
          <a:p>
            <a:pPr lvl="1"/>
            <a:r>
              <a:rPr lang="en-US" sz="2800" dirty="0" smtClean="0"/>
              <a:t>Similarity between words is discretely defined. </a:t>
            </a:r>
          </a:p>
          <a:p>
            <a:endParaRPr lang="en-US" sz="3200" dirty="0"/>
          </a:p>
          <a:p>
            <a:r>
              <a:rPr lang="en-US" sz="3200" dirty="0" smtClean="0"/>
              <a:t>The cluster assignment function is usually discontinuous</a:t>
            </a:r>
          </a:p>
          <a:p>
            <a:pPr lvl="1"/>
            <a:r>
              <a:rPr lang="en-US" sz="2800" dirty="0" smtClean="0"/>
              <a:t>Cannot do end-to-end learning (e.g., cannot </a:t>
            </a:r>
            <a:r>
              <a:rPr lang="en-US" sz="2800" dirty="0" err="1" smtClean="0"/>
              <a:t>backpropagate</a:t>
            </a:r>
            <a:r>
              <a:rPr lang="en-US" sz="2800" dirty="0" smtClean="0"/>
              <a:t> to fine-tune word vectors)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1165909" y="3012337"/>
            <a:ext cx="9617034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Vector-based word </a:t>
            </a:r>
            <a:r>
              <a:rPr lang="en-US" sz="3600" dirty="0" err="1" smtClean="0"/>
              <a:t>embeddings</a:t>
            </a:r>
            <a:r>
              <a:rPr lang="en-US" sz="3600" dirty="0" smtClean="0"/>
              <a:t> do not suffer from these issues.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1712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Skip-gram Formulation (word2vec)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1371639" y="2331656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</a:t>
            </a:r>
            <a:r>
              <a:rPr lang="en-US" sz="2400" dirty="0" smtClean="0">
                <a:solidFill>
                  <a:srgbClr val="0000FF"/>
                </a:solidFill>
              </a:rPr>
              <a:t>anti</a:t>
            </a:r>
            <a:r>
              <a:rPr lang="en-US" sz="2400" dirty="0">
                <a:solidFill>
                  <a:srgbClr val="0000FF"/>
                </a:solidFill>
              </a:rPr>
              <a:t>-inflammatory [</a:t>
            </a:r>
            <a:r>
              <a:rPr lang="en-US" sz="2400" b="1" dirty="0">
                <a:solidFill>
                  <a:srgbClr val="0000FF"/>
                </a:solidFill>
              </a:rPr>
              <a:t>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6958" y="2815327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86914" y="281250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13981" y="280968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 flipH="1">
            <a:off x="4625218" y="1811967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flipH="1">
            <a:off x="6792776" y="1829268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1763" y="2198958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63014" y="4281617"/>
            <a:ext cx="8208818" cy="1234096"/>
            <a:chOff x="1618614" y="4141917"/>
            <a:chExt cx="8208818" cy="1234096"/>
          </a:xfrm>
        </p:grpSpPr>
        <p:pic>
          <p:nvPicPr>
            <p:cNvPr id="12" name="Picture 11" descr="D_22_(_textcolo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614" y="4379329"/>
              <a:ext cx="8208818" cy="9929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621341" y="4141917"/>
              <a:ext cx="1936261" cy="123409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41862" y="6270571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Mikolov</a:t>
            </a:r>
            <a:r>
              <a:rPr lang="en-US" dirty="0" smtClean="0"/>
              <a:t> et al. (2013)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625712" y="2788759"/>
            <a:ext cx="2498445" cy="1808552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088890" y="2774953"/>
            <a:ext cx="276071" cy="1794746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459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Using Parallel Text </a:t>
            </a:r>
            <a:r>
              <a:rPr lang="mr-IN" sz="3200" dirty="0" smtClean="0"/>
              <a:t>–</a:t>
            </a:r>
            <a:r>
              <a:rPr lang="en-US" sz="3200" dirty="0" smtClean="0"/>
              <a:t> Word and Sentence Alignments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18" name="TextBox 17"/>
          <p:cNvSpPr txBox="1"/>
          <p:nvPr/>
        </p:nvSpPr>
        <p:spPr>
          <a:xfrm>
            <a:off x="685839" y="4528756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</a:t>
            </a:r>
            <a:r>
              <a:rPr lang="en-US" sz="2400" dirty="0" smtClean="0">
                <a:solidFill>
                  <a:srgbClr val="0000FF"/>
                </a:solidFill>
              </a:rPr>
              <a:t>anti</a:t>
            </a:r>
            <a:r>
              <a:rPr lang="en-US" sz="2400" dirty="0">
                <a:solidFill>
                  <a:srgbClr val="0000FF"/>
                </a:solidFill>
              </a:rPr>
              <a:t>-inflammatory [</a:t>
            </a:r>
            <a:r>
              <a:rPr lang="en-US" sz="2400" b="1" dirty="0">
                <a:solidFill>
                  <a:srgbClr val="0000FF"/>
                </a:solidFill>
              </a:rPr>
              <a:t>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0838" y="5619896"/>
            <a:ext cx="9249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 smtClean="0">
                <a:solidFill>
                  <a:srgbClr val="FF0000"/>
                </a:solidFill>
              </a:rPr>
              <a:t>[</a:t>
            </a:r>
            <a:r>
              <a:rPr lang="en-US" sz="2400" b="1" dirty="0" err="1" smtClean="0">
                <a:solidFill>
                  <a:srgbClr val="FF0000"/>
                </a:solidFill>
              </a:rPr>
              <a:t>médicament</a:t>
            </a:r>
            <a:r>
              <a:rPr lang="en-US" sz="2400" b="1" dirty="0" smtClean="0">
                <a:solidFill>
                  <a:srgbClr val="FF0000"/>
                </a:solidFill>
              </a:rPr>
              <a:t>]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81158" y="5012427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114" y="500960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28181" y="500678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322823" y="4573823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47120" y="4573823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 flipH="1">
            <a:off x="3939418" y="4009067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5875272" y="4931537"/>
            <a:ext cx="2373072" cy="1708916"/>
            <a:chOff x="5605052" y="1780540"/>
            <a:chExt cx="2373072" cy="1708916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5988457" y="2345296"/>
              <a:ext cx="1624297" cy="113004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7612754" y="2345296"/>
              <a:ext cx="365370" cy="114416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2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Freeform 36"/>
          <p:cNvSpPr/>
          <p:nvPr/>
        </p:nvSpPr>
        <p:spPr>
          <a:xfrm flipH="1">
            <a:off x="6106976" y="4026368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65963" y="4396058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rot="10800000" flipH="1">
            <a:off x="4585183" y="6184581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_12_(_textcol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75" y="2378846"/>
            <a:ext cx="7008811" cy="745987"/>
          </a:xfrm>
          <a:prstGeom prst="rect">
            <a:avLst/>
          </a:prstGeom>
        </p:spPr>
      </p:pic>
      <p:pic>
        <p:nvPicPr>
          <p:cNvPr id="20" name="Picture 19" descr="D_21_(_textcol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805" y="3205872"/>
            <a:ext cx="6896045" cy="745987"/>
          </a:xfrm>
          <a:prstGeom prst="rect">
            <a:avLst/>
          </a:prstGeom>
        </p:spPr>
      </p:pic>
      <p:pic>
        <p:nvPicPr>
          <p:cNvPr id="21" name="Picture 20" descr="D_22_(_textcolo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89" y="1632591"/>
            <a:ext cx="6167406" cy="745987"/>
          </a:xfrm>
          <a:prstGeom prst="rect">
            <a:avLst/>
          </a:prstGeom>
        </p:spPr>
      </p:pic>
      <p:pic>
        <p:nvPicPr>
          <p:cNvPr id="23" name="Picture 22" descr="D_11_(_textcolo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98" y="865899"/>
            <a:ext cx="5811762" cy="74598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341862" y="6136100"/>
            <a:ext cx="271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Mikolov</a:t>
            </a:r>
            <a:r>
              <a:rPr lang="en-US" dirty="0" smtClean="0"/>
              <a:t> et al. (2013)</a:t>
            </a:r>
          </a:p>
          <a:p>
            <a:r>
              <a:rPr lang="en-US" dirty="0" err="1" smtClean="0"/>
              <a:t>Luong</a:t>
            </a:r>
            <a:r>
              <a:rPr lang="en-US" dirty="0" smtClean="0"/>
              <a:t> et al (2015)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985340" y="4942826"/>
            <a:ext cx="2062882" cy="828618"/>
            <a:chOff x="905340" y="5027492"/>
            <a:chExt cx="2062882" cy="828618"/>
          </a:xfrm>
        </p:grpSpPr>
        <p:cxnSp>
          <p:nvCxnSpPr>
            <p:cNvPr id="40" name="Straight Arrow Connector 39"/>
            <p:cNvCxnSpPr/>
            <p:nvPr/>
          </p:nvCxnSpPr>
          <p:spPr>
            <a:xfrm flipH="1" flipV="1">
              <a:off x="905340" y="5027492"/>
              <a:ext cx="279993" cy="828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171223" y="5225672"/>
              <a:ext cx="179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 alignment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1433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 animBg="1"/>
      <p:bldP spid="37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all these terms?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667558" y="1802929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</a:t>
            </a:r>
            <a:r>
              <a:rPr lang="en-US" sz="2400" dirty="0" smtClean="0">
                <a:solidFill>
                  <a:srgbClr val="0000FF"/>
                </a:solidFill>
              </a:rPr>
              <a:t>anti</a:t>
            </a:r>
            <a:r>
              <a:rPr lang="en-US" sz="2400" dirty="0">
                <a:solidFill>
                  <a:srgbClr val="0000FF"/>
                </a:solidFill>
              </a:rPr>
              <a:t>-inflammatory </a:t>
            </a:r>
            <a:r>
              <a:rPr lang="en-US" sz="2400" b="1" dirty="0">
                <a:solidFill>
                  <a:srgbClr val="0000FF"/>
                </a:solidFill>
              </a:rPr>
              <a:t>[drug]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2206" y="2894069"/>
            <a:ext cx="906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 err="1">
                <a:solidFill>
                  <a:srgbClr val="FF0000"/>
                </a:solidFill>
              </a:rPr>
              <a:t>médicament</a:t>
            </a:r>
            <a:r>
              <a:rPr lang="en-US" sz="2400" dirty="0">
                <a:solidFill>
                  <a:srgbClr val="FF0000"/>
                </a:solidFill>
              </a:rPr>
              <a:t> 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8525" y="2286600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481" y="2283778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5548" y="2280956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90190" y="1847996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14487" y="1847996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flipH="1">
            <a:off x="3906785" y="1283240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6074343" y="1300541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33330" y="1670231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5839" y="4528756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</a:t>
            </a:r>
            <a:r>
              <a:rPr lang="en-US" sz="2400" dirty="0" smtClean="0">
                <a:solidFill>
                  <a:srgbClr val="0000FF"/>
                </a:solidFill>
              </a:rPr>
              <a:t>anti</a:t>
            </a:r>
            <a:r>
              <a:rPr lang="en-US" sz="2400" dirty="0">
                <a:solidFill>
                  <a:srgbClr val="0000FF"/>
                </a:solidFill>
              </a:rPr>
              <a:t>-inflammatory [</a:t>
            </a:r>
            <a:r>
              <a:rPr lang="en-US" sz="2400" b="1" dirty="0">
                <a:solidFill>
                  <a:srgbClr val="0000FF"/>
                </a:solidFill>
              </a:rPr>
              <a:t>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04839" y="5619896"/>
            <a:ext cx="906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 err="1">
                <a:solidFill>
                  <a:srgbClr val="FF0000"/>
                </a:solidFill>
              </a:rPr>
              <a:t>médicament</a:t>
            </a:r>
            <a:r>
              <a:rPr lang="en-US" sz="2400" dirty="0">
                <a:solidFill>
                  <a:srgbClr val="FF0000"/>
                </a:solidFill>
              </a:rPr>
              <a:t> 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1158" y="5012427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01114" y="500960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8181" y="500678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22823" y="4573823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947120" y="4573823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0800000">
            <a:off x="5875272" y="4931537"/>
            <a:ext cx="446527" cy="1321925"/>
            <a:chOff x="7531597" y="2167531"/>
            <a:chExt cx="446527" cy="1321925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7612754" y="2345296"/>
              <a:ext cx="365370" cy="114416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flipH="1">
            <a:off x="6106976" y="4026368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65963" y="4396058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H="1">
            <a:off x="3881648" y="4002697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2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31" grpId="0" animBg="1"/>
      <p:bldP spid="32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Parallel </a:t>
            </a:r>
            <a:r>
              <a:rPr lang="en-US" sz="3200" dirty="0" smtClean="0"/>
              <a:t>Text </a:t>
            </a:r>
            <a:r>
              <a:rPr lang="mr-IN" sz="3200" dirty="0" smtClean="0"/>
              <a:t>–</a:t>
            </a:r>
            <a:r>
              <a:rPr lang="en-US" sz="3200" dirty="0" smtClean="0"/>
              <a:t> Sentence Alignment Only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5" name="Picture 4" descr="Screen Shot 2019-03-14 at 2.42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07" y="2552277"/>
            <a:ext cx="5359679" cy="42582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77644" y="6381981"/>
            <a:ext cx="327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Hermann and </a:t>
            </a:r>
            <a:r>
              <a:rPr lang="en-US" dirty="0" err="1" smtClean="0"/>
              <a:t>Blunsom</a:t>
            </a:r>
            <a:r>
              <a:rPr lang="en-US" dirty="0" smtClean="0"/>
              <a:t> (2013)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387932" y="4096368"/>
            <a:ext cx="1106191" cy="111967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89495" y="2502038"/>
            <a:ext cx="3471699" cy="2436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01020" y="6587016"/>
            <a:ext cx="4620832" cy="2436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09978" y="2244698"/>
            <a:ext cx="291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English Sentence</a:t>
            </a:r>
            <a:endParaRPr lang="en-US" dirty="0"/>
          </a:p>
        </p:txBody>
      </p:sp>
      <p:pic>
        <p:nvPicPr>
          <p:cNvPr id="22" name="Picture 21" descr="E(_textcolor_r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87" y="1126594"/>
            <a:ext cx="3327190" cy="430331"/>
          </a:xfrm>
          <a:prstGeom prst="rect">
            <a:avLst/>
          </a:prstGeom>
        </p:spPr>
      </p:pic>
      <p:pic>
        <p:nvPicPr>
          <p:cNvPr id="23" name="Picture 22" descr="textcolor_red_m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85" y="4159491"/>
            <a:ext cx="3799505" cy="283388"/>
          </a:xfrm>
          <a:prstGeom prst="rect">
            <a:avLst/>
          </a:prstGeom>
        </p:spPr>
      </p:pic>
      <p:pic>
        <p:nvPicPr>
          <p:cNvPr id="24" name="Picture 23" descr="textcolor_blue_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981" y="4868753"/>
            <a:ext cx="3845305" cy="257625"/>
          </a:xfrm>
          <a:prstGeom prst="rect">
            <a:avLst/>
          </a:prstGeom>
        </p:spPr>
      </p:pic>
      <p:pic>
        <p:nvPicPr>
          <p:cNvPr id="25" name="Picture 24" descr="Loss(_textcolor_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6" y="1670457"/>
            <a:ext cx="7537941" cy="3530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09465" y="3121116"/>
            <a:ext cx="9617034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Loss is zero only if the distance from a random sentence is more than distance with the paired sentence by at least delta.</a:t>
            </a:r>
            <a:endParaRPr lang="en-US" sz="2400" dirty="0"/>
          </a:p>
        </p:txBody>
      </p:sp>
      <p:sp>
        <p:nvSpPr>
          <p:cNvPr id="31" name="Left Brace 30"/>
          <p:cNvSpPr/>
          <p:nvPr/>
        </p:nvSpPr>
        <p:spPr>
          <a:xfrm rot="16200000">
            <a:off x="4090008" y="1954655"/>
            <a:ext cx="217114" cy="438925"/>
          </a:xfrm>
          <a:prstGeom prst="leftBrace">
            <a:avLst>
              <a:gd name="adj1" fmla="val 9782"/>
              <a:gd name="adj2" fmla="val 50000"/>
            </a:avLst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13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 about other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3585"/>
            <a:ext cx="10972800" cy="3706541"/>
          </a:xfrm>
        </p:spPr>
        <p:txBody>
          <a:bodyPr/>
          <a:lstStyle/>
          <a:p>
            <a:r>
              <a:rPr lang="en-US" dirty="0"/>
              <a:t>25 languages with &gt;50M native speakers.</a:t>
            </a:r>
          </a:p>
          <a:p>
            <a:r>
              <a:rPr lang="en-US" dirty="0" smtClean="0"/>
              <a:t>&gt;40</a:t>
            </a:r>
            <a:r>
              <a:rPr lang="en-US" dirty="0"/>
              <a:t>% of the Web is </a:t>
            </a:r>
            <a:r>
              <a:rPr lang="en-US" b="1" u="sng" dirty="0"/>
              <a:t>NOT</a:t>
            </a:r>
            <a:r>
              <a:rPr lang="en-US" dirty="0"/>
              <a:t> </a:t>
            </a:r>
            <a:r>
              <a:rPr lang="en-US" dirty="0" smtClean="0"/>
              <a:t>English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Yet most NLP resources are available predominantly in English.</a:t>
            </a:r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7" name="TextBox 6"/>
          <p:cNvSpPr txBox="1"/>
          <p:nvPr/>
        </p:nvSpPr>
        <p:spPr>
          <a:xfrm>
            <a:off x="5659442" y="6285851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Languages_used_on_the_Internet</a:t>
            </a:r>
            <a:endParaRPr lang="en-US" sz="1400" dirty="0"/>
          </a:p>
          <a:p>
            <a:r>
              <a:rPr lang="en-US" sz="1400" dirty="0" smtClean="0"/>
              <a:t>https</a:t>
            </a:r>
            <a:r>
              <a:rPr lang="en-US" sz="1400" dirty="0"/>
              <a:t>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List_of_languages_by_number_of_native_speakers</a:t>
            </a:r>
            <a:endParaRPr lang="en-US" sz="1400" dirty="0"/>
          </a:p>
        </p:txBody>
      </p:sp>
      <p:pic>
        <p:nvPicPr>
          <p:cNvPr id="6" name="Picture 5" descr="List_of_languages_by_number_of_native_speak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51" y="2688365"/>
            <a:ext cx="3699831" cy="351923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3" idx="1"/>
          </p:cNvCxnSpPr>
          <p:nvPr/>
        </p:nvCxnSpPr>
        <p:spPr>
          <a:xfrm flipV="1">
            <a:off x="5554686" y="4177835"/>
            <a:ext cx="2784995" cy="91689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39681" y="3993169"/>
            <a:ext cx="302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English 5% native speakers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802" y="916000"/>
            <a:ext cx="8101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Helvetica"/>
                <a:cs typeface="Helvetica"/>
              </a:rPr>
              <a:t>Natural Language Processing </a:t>
            </a:r>
            <a:r>
              <a:rPr lang="en-US" sz="2000" b="1" dirty="0">
                <a:latin typeface="Helvetica"/>
                <a:cs typeface="Helvetica"/>
              </a:rPr>
              <a:t>!= “English Language Processing”</a:t>
            </a:r>
          </a:p>
        </p:txBody>
      </p:sp>
    </p:spTree>
    <p:extLst>
      <p:ext uri="{BB962C8B-B14F-4D97-AF65-F5344CB8AC3E}">
        <p14:creationId xmlns:p14="http://schemas.microsoft.com/office/powerpoint/2010/main" val="505717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Text is Scarce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5" name="Picture 4" descr="Screen Shot 2019-03-19 at 10.05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22" y="908925"/>
            <a:ext cx="8216913" cy="6234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10347" y="6403986"/>
            <a:ext cx="21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Ann Irvine’s Thesis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5140" y="2411786"/>
            <a:ext cx="3370712" cy="161937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Many languages are not plotted because they don’t have parallel text with English!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8613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</a:t>
            </a:r>
            <a:r>
              <a:rPr lang="en-US" sz="3600" dirty="0" smtClean="0"/>
              <a:t>Monolingual Text and Bilingual Dictionary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grpSp>
        <p:nvGrpSpPr>
          <p:cNvPr id="3" name="Group 2"/>
          <p:cNvGrpSpPr/>
          <p:nvPr/>
        </p:nvGrpSpPr>
        <p:grpSpPr>
          <a:xfrm>
            <a:off x="2105677" y="1690716"/>
            <a:ext cx="3665250" cy="1568078"/>
            <a:chOff x="6169676" y="2004781"/>
            <a:chExt cx="3665250" cy="1568078"/>
          </a:xfrm>
        </p:grpSpPr>
        <p:sp>
          <p:nvSpPr>
            <p:cNvPr id="15" name="TextBox 14"/>
            <p:cNvSpPr txBox="1"/>
            <p:nvPr/>
          </p:nvSpPr>
          <p:spPr>
            <a:xfrm>
              <a:off x="7378354" y="2004781"/>
              <a:ext cx="2456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Word </a:t>
              </a:r>
              <a:r>
                <a:rPr lang="en-US" sz="1400" dirty="0" err="1" smtClean="0"/>
                <a:t>Embeddings</a:t>
              </a:r>
              <a:r>
                <a:rPr lang="en-US" sz="1400" dirty="0" smtClean="0"/>
                <a:t> </a:t>
              </a:r>
              <a:r>
                <a:rPr lang="en-US" sz="1400" dirty="0"/>
                <a:t>in </a:t>
              </a:r>
              <a:r>
                <a:rPr lang="en-US" sz="1400" dirty="0" smtClean="0"/>
                <a:t>French</a:t>
              </a:r>
              <a:endParaRPr lang="en-US" sz="14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169676" y="2447015"/>
              <a:ext cx="1372078" cy="1125844"/>
              <a:chOff x="1842171" y="2826630"/>
              <a:chExt cx="1372078" cy="1125844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842171" y="2826630"/>
                <a:ext cx="1372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French Corpus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8" name="Picture 17" descr="1398320863296274629Stack of Papers.svg.med.png"/>
              <p:cNvPicPr>
                <a:picLocks noChangeAspect="1"/>
              </p:cNvPicPr>
              <p:nvPr/>
            </p:nvPicPr>
            <p:blipFill>
              <a:blip r:embed="rId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5360" y="3137495"/>
                <a:ext cx="696431" cy="814979"/>
              </a:xfrm>
              <a:prstGeom prst="rect">
                <a:avLst/>
              </a:prstGeom>
            </p:spPr>
          </p:pic>
        </p:grpSp>
        <p:sp>
          <p:nvSpPr>
            <p:cNvPr id="19" name="Right Arrow 18"/>
            <p:cNvSpPr/>
            <p:nvPr/>
          </p:nvSpPr>
          <p:spPr>
            <a:xfrm>
              <a:off x="7376190" y="2931994"/>
              <a:ext cx="554925" cy="33259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8069155" y="2399243"/>
              <a:ext cx="1070578" cy="1144049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873343" y="1758450"/>
            <a:ext cx="3680283" cy="1568078"/>
            <a:chOff x="2430231" y="2072515"/>
            <a:chExt cx="3680283" cy="15680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E69750E3-D163-794F-9508-F5C724F21743}"/>
                </a:ext>
              </a:extLst>
            </p:cNvPr>
            <p:cNvGrpSpPr/>
            <p:nvPr/>
          </p:nvGrpSpPr>
          <p:grpSpPr>
            <a:xfrm>
              <a:off x="3623873" y="2072515"/>
              <a:ext cx="2486641" cy="1506325"/>
              <a:chOff x="2559570" y="568675"/>
              <a:chExt cx="3008831" cy="182265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559570" y="568675"/>
                <a:ext cx="3008831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Word </a:t>
                </a:r>
                <a:r>
                  <a:rPr lang="en-US" sz="1400" dirty="0" err="1" smtClean="0"/>
                  <a:t>Embeddings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in English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DE4B1FAD-D745-834E-A503-0A8B273E2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6286" y="1032429"/>
                <a:ext cx="1295400" cy="13589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2430231" y="2514749"/>
              <a:ext cx="1402147" cy="1125844"/>
              <a:chOff x="1842171" y="2826630"/>
              <a:chExt cx="1402147" cy="112584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842171" y="2826630"/>
                <a:ext cx="14021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English </a:t>
                </a:r>
                <a:r>
                  <a:rPr lang="en-US" sz="1400" dirty="0" smtClean="0"/>
                  <a:t>Corpus</a:t>
                </a:r>
                <a:endParaRPr lang="en-US" sz="1400" dirty="0"/>
              </a:p>
            </p:txBody>
          </p:sp>
          <p:pic>
            <p:nvPicPr>
              <p:cNvPr id="12" name="Picture 11" descr="1398320863296274629Stack of Papers.svg.med.png"/>
              <p:cNvPicPr>
                <a:picLocks noChangeAspect="1"/>
              </p:cNvPicPr>
              <p:nvPr/>
            </p:nvPicPr>
            <p:blipFill>
              <a:blip r:embed="rId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5360" y="3137495"/>
                <a:ext cx="696431" cy="814979"/>
              </a:xfrm>
              <a:prstGeom prst="rect">
                <a:avLst/>
              </a:prstGeom>
            </p:spPr>
          </p:pic>
        </p:grpSp>
        <p:sp>
          <p:nvSpPr>
            <p:cNvPr id="14" name="Right Arrow 13"/>
            <p:cNvSpPr/>
            <p:nvPr/>
          </p:nvSpPr>
          <p:spPr>
            <a:xfrm>
              <a:off x="3636745" y="2999728"/>
              <a:ext cx="554925" cy="33259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27026" y="6068395"/>
            <a:ext cx="236575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Bilingual Dictionary</a:t>
            </a:r>
            <a:endParaRPr lang="en-US" sz="20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13738"/>
              </p:ext>
            </p:extLst>
          </p:nvPr>
        </p:nvGraphicFramePr>
        <p:xfrm>
          <a:off x="4789937" y="3732201"/>
          <a:ext cx="2173111" cy="2222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53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7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</a:rPr>
                        <a:t>English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French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children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enfants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law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loi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money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argent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world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monde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FF"/>
                          </a:solidFill>
                        </a:rPr>
                        <a:t>peace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paix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FF"/>
                          </a:solidFill>
                        </a:rPr>
                        <a:t>market</a:t>
                      </a:r>
                      <a:endParaRPr 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marche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333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Learning Projections for each language using CCA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pic>
        <p:nvPicPr>
          <p:cNvPr id="9" name="Picture 8" descr="Screen Shot 2019-03-15 at 11.14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473" y="1021037"/>
            <a:ext cx="4487928" cy="5152516"/>
          </a:xfrm>
          <a:prstGeom prst="rect">
            <a:avLst/>
          </a:prstGeom>
        </p:spPr>
      </p:pic>
      <p:pic>
        <p:nvPicPr>
          <p:cNvPr id="10" name="Picture 9" descr="textcolor_red_m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87" y="2658090"/>
            <a:ext cx="4292600" cy="495300"/>
          </a:xfrm>
          <a:prstGeom prst="rect">
            <a:avLst/>
          </a:prstGeom>
        </p:spPr>
      </p:pic>
      <p:pic>
        <p:nvPicPr>
          <p:cNvPr id="11" name="Picture 10" descr="textcolor_red_m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63" y="3352392"/>
            <a:ext cx="3860800" cy="444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28665" y="1376955"/>
            <a:ext cx="1086454" cy="13463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14109" y="1391659"/>
            <a:ext cx="1454327" cy="1071560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43346" y="1389626"/>
            <a:ext cx="1086454" cy="417750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117304" y="1389031"/>
            <a:ext cx="1446070" cy="417750"/>
          </a:xfrm>
          <a:prstGeom prst="rect">
            <a:avLst/>
          </a:prstGeom>
          <a:solidFill>
            <a:srgbClr val="0432FF">
              <a:alpha val="25000"/>
            </a:srgbClr>
          </a:solidFill>
          <a:ln w="38100">
            <a:solidFill>
              <a:srgbClr val="0432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31917" y="4482030"/>
            <a:ext cx="742062" cy="130117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46854" y="4496862"/>
            <a:ext cx="746300" cy="1071560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387058" y="2489880"/>
            <a:ext cx="4518023" cy="2455900"/>
            <a:chOff x="7279946" y="2489880"/>
            <a:chExt cx="4518023" cy="2455900"/>
          </a:xfrm>
        </p:grpSpPr>
        <p:grpSp>
          <p:nvGrpSpPr>
            <p:cNvPr id="20" name="Group 19"/>
            <p:cNvGrpSpPr/>
            <p:nvPr/>
          </p:nvGrpSpPr>
          <p:grpSpPr>
            <a:xfrm>
              <a:off x="7279946" y="2489880"/>
              <a:ext cx="4518023" cy="1992873"/>
              <a:chOff x="7279946" y="2489880"/>
              <a:chExt cx="4518023" cy="1992873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7279946" y="2741323"/>
                <a:ext cx="4518023" cy="174143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0316788" y="2489880"/>
                <a:ext cx="983254" cy="3910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8954274" y="4554717"/>
              <a:ext cx="983254" cy="3910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7258986" y="4248980"/>
            <a:ext cx="1189737" cy="192639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71820" y="4248384"/>
            <a:ext cx="1189737" cy="179692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341862" y="6255630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Faruqui</a:t>
            </a:r>
            <a:r>
              <a:rPr lang="en-US" dirty="0" smtClean="0"/>
              <a:t> and Dyer (2014)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86513" y="5012273"/>
            <a:ext cx="8742757" cy="95410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CCA finds directions for English and Spanish spaces such that after projection they are “aligned”.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1530653" y="2039880"/>
            <a:ext cx="226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directions</a:t>
            </a:r>
            <a:endParaRPr lang="en-US" dirty="0"/>
          </a:p>
        </p:txBody>
      </p:sp>
      <p:sp>
        <p:nvSpPr>
          <p:cNvPr id="28" name="Left Brace 27"/>
          <p:cNvSpPr/>
          <p:nvPr/>
        </p:nvSpPr>
        <p:spPr>
          <a:xfrm rot="5400000">
            <a:off x="2263597" y="1937890"/>
            <a:ext cx="217114" cy="1138459"/>
          </a:xfrm>
          <a:prstGeom prst="leftBrace">
            <a:avLst>
              <a:gd name="adj1" fmla="val 9782"/>
              <a:gd name="adj2" fmla="val 50000"/>
            </a:avLst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8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Canonical Correlation Analysis (CCA)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grpSp>
        <p:nvGrpSpPr>
          <p:cNvPr id="39" name="Group 38"/>
          <p:cNvGrpSpPr/>
          <p:nvPr/>
        </p:nvGrpSpPr>
        <p:grpSpPr>
          <a:xfrm>
            <a:off x="6593337" y="2355036"/>
            <a:ext cx="3901875" cy="469900"/>
            <a:chOff x="4259712" y="2824950"/>
            <a:chExt cx="3901875" cy="469900"/>
          </a:xfrm>
        </p:grpSpPr>
        <p:pic>
          <p:nvPicPr>
            <p:cNvPr id="26" name="Picture 25" descr="textcolor_blue_m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887" y="2824950"/>
              <a:ext cx="1663700" cy="469900"/>
            </a:xfrm>
            <a:prstGeom prst="rect">
              <a:avLst/>
            </a:prstGeom>
          </p:spPr>
        </p:pic>
        <p:pic>
          <p:nvPicPr>
            <p:cNvPr id="27" name="Picture 26" descr="textcolor_red_ma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712" y="2860451"/>
              <a:ext cx="1549400" cy="368300"/>
            </a:xfrm>
            <a:prstGeom prst="rect">
              <a:avLst/>
            </a:prstGeom>
          </p:spPr>
        </p:pic>
      </p:grpSp>
      <p:pic>
        <p:nvPicPr>
          <p:cNvPr id="5" name="Picture 4" descr="textcolor_red_m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26" y="1327913"/>
            <a:ext cx="1219200" cy="342900"/>
          </a:xfrm>
          <a:prstGeom prst="rect">
            <a:avLst/>
          </a:prstGeom>
        </p:spPr>
      </p:pic>
      <p:pic>
        <p:nvPicPr>
          <p:cNvPr id="8" name="Picture 7" descr="textcolor_blue_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4" y="1296162"/>
            <a:ext cx="1231900" cy="406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71936" y="1040378"/>
            <a:ext cx="92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aligned</a:t>
            </a:r>
            <a:endParaRPr lang="en-US" dirty="0"/>
          </a:p>
        </p:txBody>
      </p:sp>
      <p:pic>
        <p:nvPicPr>
          <p:cNvPr id="28" name="Picture 27" descr="rho(_textcolor_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91" y="3573553"/>
            <a:ext cx="6549422" cy="976115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499500" y="5141212"/>
            <a:ext cx="5104894" cy="1235729"/>
            <a:chOff x="165375" y="2442462"/>
            <a:chExt cx="5104894" cy="1235729"/>
          </a:xfrm>
        </p:grpSpPr>
        <p:pic>
          <p:nvPicPr>
            <p:cNvPr id="34" name="Picture 33" descr="textcolor_red_ma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75" y="2442462"/>
              <a:ext cx="3556000" cy="469900"/>
            </a:xfrm>
            <a:prstGeom prst="rect">
              <a:avLst/>
            </a:prstGeom>
          </p:spPr>
        </p:pic>
        <p:pic>
          <p:nvPicPr>
            <p:cNvPr id="35" name="Picture 34" descr="=_text_arg_max_t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69" y="2992391"/>
              <a:ext cx="4076700" cy="68580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412750" y="2333625"/>
            <a:ext cx="4714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Project the aligned vectors in directions v and w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335225" y="3803650"/>
            <a:ext cx="2750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“Correlation” of the </a:t>
            </a:r>
          </a:p>
          <a:p>
            <a:pPr algn="ctr"/>
            <a:r>
              <a:rPr lang="en-US" sz="2400" dirty="0" smtClean="0"/>
              <a:t>projected vectors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1035514" y="5480050"/>
            <a:ext cx="3551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CCA finds directions that maximize the correlation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0280755" y="6424706"/>
            <a:ext cx="181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Hotelling</a:t>
            </a:r>
            <a:r>
              <a:rPr lang="en-US" dirty="0" smtClean="0"/>
              <a:t> (1936)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183911" y="2804923"/>
            <a:ext cx="7947961" cy="95410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Efficient ways to compute CCA are available.</a:t>
            </a:r>
          </a:p>
          <a:p>
            <a:pPr algn="ctr"/>
            <a:r>
              <a:rPr lang="en-US" sz="2800" dirty="0" smtClean="0"/>
              <a:t>(e.g., </a:t>
            </a:r>
            <a:r>
              <a:rPr lang="en-US" sz="2800" dirty="0" err="1" smtClean="0">
                <a:latin typeface="American Typewriter"/>
                <a:cs typeface="American Typewriter"/>
              </a:rPr>
              <a:t>canoncorr</a:t>
            </a:r>
            <a:r>
              <a:rPr lang="en-US" sz="2800" dirty="0" smtClean="0">
                <a:latin typeface="American Typewriter"/>
                <a:cs typeface="American Typewriter"/>
              </a:rPr>
              <a:t> in </a:t>
            </a:r>
            <a:r>
              <a:rPr lang="en-US" sz="2800" dirty="0" err="1" smtClean="0">
                <a:latin typeface="American Typewriter"/>
                <a:cs typeface="American Typewriter"/>
              </a:rPr>
              <a:t>Matlab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8882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Single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pic>
        <p:nvPicPr>
          <p:cNvPr id="5" name="Picture 4" descr="Screen Shot 2019-03-18 at 3.0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49" y="908877"/>
            <a:ext cx="8754961" cy="5667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7461" y="6370012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Mikel</a:t>
            </a:r>
            <a:r>
              <a:rPr lang="en-US" dirty="0" smtClean="0"/>
              <a:t> </a:t>
            </a:r>
            <a:r>
              <a:rPr lang="en-US" dirty="0" err="1" smtClean="0"/>
              <a:t>Artexte’s</a:t>
            </a:r>
            <a:r>
              <a:rPr lang="en-US" dirty="0" smtClean="0"/>
              <a:t>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03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Single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pic>
        <p:nvPicPr>
          <p:cNvPr id="14" name="Picture 13" descr="Screen Shot 2019-03-18 at 3.0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6" y="923818"/>
            <a:ext cx="8805989" cy="5667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7461" y="6370012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Mikel</a:t>
            </a:r>
            <a:r>
              <a:rPr lang="en-US" dirty="0" smtClean="0"/>
              <a:t> </a:t>
            </a:r>
            <a:r>
              <a:rPr lang="en-US" dirty="0" err="1" smtClean="0"/>
              <a:t>Artexte’s</a:t>
            </a:r>
            <a:r>
              <a:rPr lang="en-US" dirty="0" smtClean="0"/>
              <a:t>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518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 Single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5" name="Picture 4" descr="Screen Shot 2019-03-20 at 8.06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78" y="919672"/>
            <a:ext cx="8740750" cy="5667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7461" y="6370012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Mikel</a:t>
            </a:r>
            <a:r>
              <a:rPr lang="en-US" dirty="0" smtClean="0"/>
              <a:t> </a:t>
            </a:r>
            <a:r>
              <a:rPr lang="en-US" dirty="0" err="1" smtClean="0"/>
              <a:t>Artexte’s</a:t>
            </a:r>
            <a:r>
              <a:rPr lang="en-US" dirty="0" smtClean="0"/>
              <a:t>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769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 dictionary is needed?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5" name="Picture 4" descr="Screen Shot 2019-03-19 at 1.0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6" y="1004753"/>
            <a:ext cx="7191562" cy="5667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0770" y="6472259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 err="1" smtClean="0"/>
              <a:t>Mikel</a:t>
            </a:r>
            <a:r>
              <a:rPr lang="en-US" dirty="0" smtClean="0"/>
              <a:t> </a:t>
            </a:r>
            <a:r>
              <a:rPr lang="en-US" dirty="0" err="1" smtClean="0"/>
              <a:t>Artexte’s</a:t>
            </a:r>
            <a:r>
              <a:rPr lang="en-US" dirty="0" smtClean="0"/>
              <a:t>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21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a dictionary is needed?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51856"/>
            <a:ext cx="11353651" cy="4484915"/>
          </a:xfrm>
        </p:spPr>
        <p:txBody>
          <a:bodyPr/>
          <a:lstStyle/>
          <a:p>
            <a:r>
              <a:rPr lang="en-US" sz="2800" dirty="0" smtClean="0"/>
              <a:t>Usually ~5k word pairs suffice.</a:t>
            </a:r>
          </a:p>
          <a:p>
            <a:pPr lvl="1"/>
            <a:r>
              <a:rPr lang="en-US" sz="2400" dirty="0" smtClean="0"/>
              <a:t>Of course, depends </a:t>
            </a:r>
            <a:r>
              <a:rPr lang="en-US" sz="2400" dirty="0"/>
              <a:t>on the </a:t>
            </a:r>
            <a:r>
              <a:rPr lang="en-US" sz="2400" dirty="0" smtClean="0"/>
              <a:t>quality.</a:t>
            </a:r>
            <a:endParaRPr lang="en-US" sz="24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Will bigger dictionaries help?</a:t>
            </a:r>
          </a:p>
          <a:p>
            <a:pPr lvl="1"/>
            <a:r>
              <a:rPr lang="en-US" sz="2400" dirty="0" smtClean="0"/>
              <a:t>Yes, but not by much.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endParaRPr lang="en-US" sz="2800" dirty="0" smtClean="0"/>
          </a:p>
          <a:p>
            <a:r>
              <a:rPr lang="en-US" sz="2800" dirty="0" smtClean="0"/>
              <a:t>Also see </a:t>
            </a:r>
            <a:r>
              <a:rPr lang="en-US" sz="2800" dirty="0" err="1" smtClean="0"/>
              <a:t>DeepCCA</a:t>
            </a:r>
            <a:r>
              <a:rPr lang="en-US" sz="2800" dirty="0" smtClean="0"/>
              <a:t> (Andrew et al. 2013) for non-linear projections.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6648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Which dictionary will lead to better </a:t>
            </a:r>
            <a:r>
              <a:rPr lang="en-US" sz="3600" dirty="0" err="1" smtClean="0"/>
              <a:t>embeddings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802209" y="1870674"/>
            <a:ext cx="5397493" cy="415498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en-US" sz="2400" dirty="0" smtClean="0">
              <a:solidFill>
                <a:srgbClr val="0432FF"/>
              </a:solidFill>
            </a:endParaRPr>
          </a:p>
          <a:p>
            <a:pPr algn="ctr"/>
            <a:r>
              <a:rPr lang="en-US" sz="2400" dirty="0" smtClean="0">
                <a:solidFill>
                  <a:srgbClr val="0432FF"/>
                </a:solidFill>
              </a:rPr>
              <a:t>superconductor</a:t>
            </a:r>
            <a:r>
              <a:rPr lang="en-US" sz="2400" dirty="0" smtClean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superconductores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endParaRPr lang="en-US" sz="2400" dirty="0" smtClean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pomegranate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granada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porpoise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marsopa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endParaRPr lang="en-US" sz="2400" dirty="0" smtClean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c</a:t>
            </a:r>
            <a:r>
              <a:rPr lang="en-US" sz="2400" dirty="0" smtClean="0">
                <a:solidFill>
                  <a:srgbClr val="0432FF"/>
                </a:solidFill>
              </a:rPr>
              <a:t>ommandant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comandante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cardiologist</a:t>
            </a:r>
            <a:r>
              <a:rPr lang="en-US" sz="2400" dirty="0" smtClean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cardióloga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86630" y="1859218"/>
            <a:ext cx="4135929" cy="4154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en-US" sz="2400" dirty="0" smtClean="0">
              <a:solidFill>
                <a:srgbClr val="0432FF"/>
              </a:solidFill>
            </a:endParaRPr>
          </a:p>
          <a:p>
            <a:pPr algn="ctr"/>
            <a:r>
              <a:rPr lang="en-US" sz="2400" dirty="0" smtClean="0">
                <a:solidFill>
                  <a:srgbClr val="0432FF"/>
                </a:solidFill>
              </a:rPr>
              <a:t>computer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computadora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rgbClr val="0432FF"/>
                </a:solidFill>
              </a:rPr>
              <a:t>apple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manzana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endParaRPr lang="en-US" sz="2400" dirty="0" smtClean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d</a:t>
            </a:r>
            <a:r>
              <a:rPr lang="en-US" sz="2400" dirty="0" smtClean="0">
                <a:solidFill>
                  <a:srgbClr val="0432FF"/>
                </a:solidFill>
              </a:rPr>
              <a:t>og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perro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l</a:t>
            </a:r>
            <a:r>
              <a:rPr lang="en-US" sz="2400" dirty="0" smtClean="0">
                <a:solidFill>
                  <a:srgbClr val="0432FF"/>
                </a:solidFill>
              </a:rPr>
              <a:t>ove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amor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solidFill>
                  <a:srgbClr val="0432FF"/>
                </a:solidFill>
              </a:rPr>
              <a:t>heaven</a:t>
            </a:r>
            <a:r>
              <a:rPr lang="en-US" sz="2400" dirty="0"/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cielo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1629" y="1092364"/>
            <a:ext cx="4033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(Assume translations are perfect.)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3564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 about other languages?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21883"/>
            <a:ext cx="10972800" cy="448491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"/>
                <a:cs typeface="Helvetica"/>
              </a:rPr>
              <a:t>Social Impact</a:t>
            </a:r>
            <a:endParaRPr lang="en-US" b="1" dirty="0" smtClean="0">
              <a:latin typeface="Helvetica"/>
              <a:cs typeface="Helvetica"/>
            </a:endParaRPr>
          </a:p>
          <a:p>
            <a:r>
              <a:rPr lang="en-US" dirty="0" smtClean="0"/>
              <a:t>Early Warning Systems, Disaster relief, Response to unexpected events.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7" name="Picture 6" descr="Screen Shot 2019-02-07 at 4.32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90" y="1878662"/>
            <a:ext cx="2644959" cy="3306198"/>
          </a:xfrm>
          <a:prstGeom prst="rect">
            <a:avLst/>
          </a:prstGeom>
        </p:spPr>
      </p:pic>
      <p:pic>
        <p:nvPicPr>
          <p:cNvPr id="8" name="Picture 7" descr="Screen Shot 2019-02-07 at 4.33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06" y="1990193"/>
            <a:ext cx="2550495" cy="2980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70978" y="4454429"/>
            <a:ext cx="268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Example from </a:t>
            </a:r>
          </a:p>
          <a:p>
            <a:pPr algn="ctr"/>
            <a:r>
              <a:rPr lang="en-US" sz="1200" dirty="0" err="1" smtClean="0"/>
              <a:t>Yulia</a:t>
            </a:r>
            <a:r>
              <a:rPr lang="en-US" sz="1200" dirty="0" smtClean="0"/>
              <a:t> </a:t>
            </a:r>
            <a:r>
              <a:rPr lang="en-US" sz="1200" dirty="0" err="1" smtClean="0"/>
              <a:t>Tsvetkov’s</a:t>
            </a:r>
            <a:r>
              <a:rPr lang="en-US" sz="1200" dirty="0" smtClean="0"/>
              <a:t> JSALT slides (CMU)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5539949" y="2486632"/>
            <a:ext cx="1867384" cy="484443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93637" y="2979503"/>
            <a:ext cx="1464805" cy="3008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95053" y="3922271"/>
            <a:ext cx="1552204" cy="3008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50646" y="4623835"/>
            <a:ext cx="859452" cy="3008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23289" y="5245408"/>
            <a:ext cx="10972800" cy="1429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1" dirty="0" smtClean="0">
                <a:latin typeface="Helvetica"/>
                <a:cs typeface="Helvetica"/>
              </a:rPr>
              <a:t>Improving NLP in General</a:t>
            </a:r>
          </a:p>
          <a:p>
            <a:r>
              <a:rPr lang="en-US" dirty="0" smtClean="0"/>
              <a:t>Test-beds for evaluating existing NLP techniques used in English.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91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13" grpId="0" animBg="1"/>
      <p:bldP spid="14" grpId="0" animBg="1"/>
      <p:bldP spid="15" grpId="0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Comparable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grpSp>
        <p:nvGrpSpPr>
          <p:cNvPr id="14" name="Group 13"/>
          <p:cNvGrpSpPr/>
          <p:nvPr/>
        </p:nvGrpSpPr>
        <p:grpSpPr>
          <a:xfrm>
            <a:off x="5796626" y="3678053"/>
            <a:ext cx="5729976" cy="3106826"/>
            <a:chOff x="6114155" y="2079733"/>
            <a:chExt cx="5729976" cy="3106826"/>
          </a:xfrm>
        </p:grpSpPr>
        <p:sp>
          <p:nvSpPr>
            <p:cNvPr id="11" name="TextBox 10"/>
            <p:cNvSpPr txBox="1"/>
            <p:nvPr/>
          </p:nvSpPr>
          <p:spPr>
            <a:xfrm>
              <a:off x="6114155" y="4509004"/>
              <a:ext cx="5729976" cy="67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432FF"/>
                  </a:solidFill>
                </a:rPr>
                <a:t>English: The </a:t>
              </a:r>
              <a:r>
                <a:rPr lang="en-US" dirty="0">
                  <a:solidFill>
                    <a:srgbClr val="0432FF"/>
                  </a:solidFill>
                </a:rPr>
                <a:t>brown dog is running after the black dog. 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German: </a:t>
              </a:r>
              <a:r>
                <a:rPr lang="en-US" dirty="0" err="1" smtClean="0">
                  <a:solidFill>
                    <a:srgbClr val="FF0000"/>
                  </a:solidFill>
                </a:rPr>
                <a:t>Ein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brauner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Hund</a:t>
              </a:r>
              <a:r>
                <a:rPr lang="en-US" dirty="0">
                  <a:solidFill>
                    <a:srgbClr val="FF0000"/>
                  </a:solidFill>
                </a:rPr>
                <a:t> und </a:t>
              </a:r>
              <a:r>
                <a:rPr lang="en-US" dirty="0" err="1">
                  <a:solidFill>
                    <a:srgbClr val="FF0000"/>
                  </a:solidFill>
                </a:rPr>
                <a:t>ein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schwarzer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Hund</a:t>
              </a:r>
              <a:r>
                <a:rPr lang="en-US" dirty="0">
                  <a:solidFill>
                    <a:srgbClr val="FF0000"/>
                  </a:solidFill>
                </a:rPr>
                <a:t>. </a:t>
              </a:r>
            </a:p>
          </p:txBody>
        </p:sp>
        <p:pic>
          <p:nvPicPr>
            <p:cNvPr id="12" name="Picture 11" descr="Screen Shot 2019-03-14 at 9.46.12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929" y="2079733"/>
              <a:ext cx="3091195" cy="2334168"/>
            </a:xfrm>
            <a:prstGeom prst="rect">
              <a:avLst/>
            </a:prstGeom>
          </p:spPr>
        </p:pic>
      </p:grpSp>
      <p:pic>
        <p:nvPicPr>
          <p:cNvPr id="13" name="Picture 12" descr="Screen Shot 2018-01-02 at 11.20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16" y="2264476"/>
            <a:ext cx="3597615" cy="218516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6" name="Picture 15" descr="Screen Shot 2019-03-14 at 9.51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48" y="4605860"/>
            <a:ext cx="3531588" cy="1792867"/>
          </a:xfrm>
          <a:prstGeom prst="rect">
            <a:avLst/>
          </a:prstGeom>
          <a:ln w="25400">
            <a:solidFill>
              <a:srgbClr val="0432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349375" y="936845"/>
            <a:ext cx="9617033" cy="95410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dirty="0" smtClean="0"/>
              <a:t>omparable documents are only </a:t>
            </a:r>
            <a:r>
              <a:rPr lang="en-US" sz="2800" b="1" i="1" dirty="0" smtClean="0"/>
              <a:t>thematically</a:t>
            </a:r>
            <a:r>
              <a:rPr lang="en-US" sz="2800" dirty="0" smtClean="0"/>
              <a:t> aligned.</a:t>
            </a:r>
          </a:p>
          <a:p>
            <a:pPr algn="ctr"/>
            <a:r>
              <a:rPr lang="en-US" sz="2800" dirty="0" smtClean="0"/>
              <a:t>(topic, genre, time etc.)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341980" y="2306249"/>
            <a:ext cx="6558206" cy="1084058"/>
            <a:chOff x="5341980" y="1449605"/>
            <a:chExt cx="6558206" cy="1084058"/>
          </a:xfrm>
        </p:grpSpPr>
        <p:sp>
          <p:nvSpPr>
            <p:cNvPr id="5" name="TextBox 4"/>
            <p:cNvSpPr txBox="1"/>
            <p:nvPr/>
          </p:nvSpPr>
          <p:spPr>
            <a:xfrm>
              <a:off x="5341980" y="1449605"/>
              <a:ext cx="6558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432FF"/>
                  </a:solidFill>
                  <a:latin typeface="Times"/>
                  <a:cs typeface="Times"/>
                </a:rPr>
                <a:t>Trump urged Spain to 'build a wall' across Sahara, says </a:t>
              </a:r>
              <a:r>
                <a:rPr lang="en-US" b="1" dirty="0" smtClean="0">
                  <a:solidFill>
                    <a:srgbClr val="0432FF"/>
                  </a:solidFill>
                  <a:latin typeface="Times"/>
                  <a:cs typeface="Times"/>
                </a:rPr>
                <a:t>minister</a:t>
              </a:r>
              <a:endParaRPr lang="en-US" b="1" dirty="0">
                <a:solidFill>
                  <a:srgbClr val="0432FF"/>
                </a:solidFill>
                <a:latin typeface="Times"/>
                <a:cs typeface="Time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8175" y="1877580"/>
              <a:ext cx="6508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La </a:t>
              </a:r>
              <a:r>
                <a:rPr lang="en-US" dirty="0" err="1">
                  <a:solidFill>
                    <a:srgbClr val="FF0000"/>
                  </a:solidFill>
                  <a:latin typeface="Arial Narrow"/>
                  <a:cs typeface="Arial Narrow"/>
                </a:rPr>
                <a:t>solución</a:t>
              </a:r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 de Trump </a:t>
              </a:r>
              <a:r>
                <a:rPr lang="en-US" dirty="0" err="1">
                  <a:solidFill>
                    <a:srgbClr val="FF0000"/>
                  </a:solidFill>
                  <a:latin typeface="Arial Narrow"/>
                  <a:cs typeface="Arial Narrow"/>
                </a:rPr>
                <a:t>para</a:t>
              </a:r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 la crisis </a:t>
              </a:r>
              <a:r>
                <a:rPr lang="en-US" dirty="0" err="1">
                  <a:solidFill>
                    <a:srgbClr val="FF0000"/>
                  </a:solidFill>
                  <a:latin typeface="Arial Narrow"/>
                  <a:cs typeface="Arial Narrow"/>
                </a:rPr>
                <a:t>migratoria</a:t>
              </a:r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 de Europa: </a:t>
              </a:r>
              <a:r>
                <a:rPr lang="en-US" dirty="0" err="1">
                  <a:solidFill>
                    <a:srgbClr val="FF0000"/>
                  </a:solidFill>
                  <a:latin typeface="Arial Narrow"/>
                  <a:cs typeface="Arial Narrow"/>
                </a:rPr>
                <a:t>construir</a:t>
              </a:r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 un </a:t>
              </a:r>
              <a:r>
                <a:rPr lang="en-US" dirty="0" err="1" smtClean="0">
                  <a:solidFill>
                    <a:srgbClr val="FF0000"/>
                  </a:solidFill>
                  <a:latin typeface="Arial Narrow"/>
                  <a:cs typeface="Arial Narrow"/>
                </a:rPr>
                <a:t>muro</a:t>
              </a:r>
              <a:endParaRPr lang="en-US" dirty="0">
                <a:solidFill>
                  <a:srgbClr val="FF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76942" y="2195109"/>
              <a:ext cx="5572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(Trump's </a:t>
              </a:r>
              <a:r>
                <a:rPr lang="en-US" sz="1600" dirty="0"/>
                <a:t>Solution for Europe's Migrant Crisis - Build a </a:t>
              </a:r>
              <a:r>
                <a:rPr lang="en-US" sz="1600" dirty="0" smtClean="0"/>
                <a:t>Wall)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0764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/ 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Relatively easier to obtain than Parallel Corpus.</a:t>
            </a:r>
          </a:p>
          <a:p>
            <a:pPr lvl="1"/>
            <a:r>
              <a:rPr lang="en-US" sz="2800" dirty="0" smtClean="0"/>
              <a:t> Lots of News Sources - BBC, </a:t>
            </a:r>
            <a:r>
              <a:rPr lang="en-US" sz="2800" dirty="0" err="1" smtClean="0"/>
              <a:t>VoA</a:t>
            </a:r>
            <a:r>
              <a:rPr lang="en-US" sz="2800" dirty="0"/>
              <a:t> 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pPr lvl="1"/>
            <a:r>
              <a:rPr lang="en-US" sz="2800" dirty="0" smtClean="0"/>
              <a:t> Wikipedia</a:t>
            </a:r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Cross-lingual alignment is a bit fuzzy.</a:t>
            </a:r>
          </a:p>
          <a:p>
            <a:pPr lvl="1"/>
            <a:r>
              <a:rPr lang="en-US" sz="2800" dirty="0" smtClean="0"/>
              <a:t>One document may contain more/less information than other.</a:t>
            </a:r>
          </a:p>
          <a:p>
            <a:pPr lvl="1"/>
            <a:r>
              <a:rPr lang="en-US" sz="2800" dirty="0" smtClean="0"/>
              <a:t>“Unprocessed form of parallel text”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15894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Comparable Corpora with word2vec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pic>
        <p:nvPicPr>
          <p:cNvPr id="11" name="Picture 10" descr="Screen Shot 2019-03-18 at 9.19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7" y="1157022"/>
            <a:ext cx="11083636" cy="44154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56569" y="1679404"/>
            <a:ext cx="4565604" cy="3873122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56746" y="1281770"/>
            <a:ext cx="3113626" cy="464838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9031" y="1194103"/>
            <a:ext cx="3428932" cy="91965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3924" y="2852632"/>
            <a:ext cx="2007373" cy="1786317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01567" y="1019073"/>
            <a:ext cx="2833828" cy="69095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577294" y="6335059"/>
            <a:ext cx="262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Vulic</a:t>
            </a:r>
            <a:r>
              <a:rPr lang="en-US" dirty="0" smtClean="0"/>
              <a:t> and </a:t>
            </a:r>
            <a:r>
              <a:rPr lang="en-US" dirty="0" err="1" smtClean="0"/>
              <a:t>Moens</a:t>
            </a:r>
            <a:r>
              <a:rPr lang="en-US" dirty="0" smtClean="0"/>
              <a:t>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66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Using Comparable Documents from Wikipedia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pic>
        <p:nvPicPr>
          <p:cNvPr id="10" name="Picture 9" descr="Screen Shot 2019-03-14 at 10.00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46" y="866469"/>
            <a:ext cx="8327300" cy="3360794"/>
          </a:xfrm>
          <a:prstGeom prst="rect">
            <a:avLst/>
          </a:prstGeom>
        </p:spPr>
      </p:pic>
      <p:pic>
        <p:nvPicPr>
          <p:cNvPr id="3" name="Picture 2" descr="Screen Shot 2019-03-14 at 10.03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71" y="4208744"/>
            <a:ext cx="7779927" cy="2656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8217" y="1485168"/>
            <a:ext cx="8606489" cy="519353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38898" y="6394824"/>
            <a:ext cx="285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Jurafsky</a:t>
            </a:r>
            <a:r>
              <a:rPr lang="en-US" dirty="0" smtClean="0"/>
              <a:t> and Martin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554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3-14 at 3.1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50" y="1580411"/>
            <a:ext cx="6192562" cy="3956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5806" y="3826762"/>
            <a:ext cx="7444568" cy="16548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9-03-14 at 3.34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53" y="4151516"/>
            <a:ext cx="4273222" cy="23304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42914" y="3445748"/>
            <a:ext cx="2870204" cy="39615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49169" y="3259065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Monolingual Representation from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3" name="TextBox 2"/>
          <p:cNvSpPr txBox="1"/>
          <p:nvPr/>
        </p:nvSpPr>
        <p:spPr>
          <a:xfrm>
            <a:off x="4407647" y="956236"/>
            <a:ext cx="766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see Explicit Semantic Analysis from </a:t>
            </a:r>
            <a:r>
              <a:rPr lang="en-US" dirty="0" err="1" smtClean="0"/>
              <a:t>Gabrilovich</a:t>
            </a:r>
            <a:r>
              <a:rPr lang="en-US" dirty="0" smtClean="0"/>
              <a:t> &amp; </a:t>
            </a:r>
            <a:r>
              <a:rPr lang="en-US" dirty="0" err="1" smtClean="0"/>
              <a:t>Markovitch</a:t>
            </a:r>
            <a:r>
              <a:rPr lang="en-US" dirty="0" smtClean="0"/>
              <a:t> </a:t>
            </a:r>
            <a:r>
              <a:rPr lang="en-US" dirty="0"/>
              <a:t>(2009)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552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Comparable Documents from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10" y="1330364"/>
            <a:ext cx="11083636" cy="3556620"/>
          </a:xfrm>
          <a:prstGeom prst="rect">
            <a:avLst/>
          </a:prstGeom>
        </p:spPr>
      </p:pic>
      <p:pic>
        <p:nvPicPr>
          <p:cNvPr id="7" name="Picture 6" descr="Screen Shot 2019-03-14 at 3.40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86" y="2567623"/>
            <a:ext cx="3461035" cy="31314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809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3-14 at 3.1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6" y="1611248"/>
            <a:ext cx="10076033" cy="382971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094084" y="2321102"/>
            <a:ext cx="5688584" cy="3017627"/>
            <a:chOff x="6094084" y="2321102"/>
            <a:chExt cx="5688584" cy="3017627"/>
          </a:xfrm>
        </p:grpSpPr>
        <p:sp>
          <p:nvSpPr>
            <p:cNvPr id="9" name="Rectangle 8"/>
            <p:cNvSpPr/>
            <p:nvPr/>
          </p:nvSpPr>
          <p:spPr>
            <a:xfrm>
              <a:off x="6094084" y="2915866"/>
              <a:ext cx="5688584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65272" y="2321102"/>
              <a:ext cx="4622492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5441081" y="313747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62217" y="313747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Comparable Documents from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grpSp>
        <p:nvGrpSpPr>
          <p:cNvPr id="13" name="Group 12"/>
          <p:cNvGrpSpPr/>
          <p:nvPr/>
        </p:nvGrpSpPr>
        <p:grpSpPr>
          <a:xfrm>
            <a:off x="8681709" y="2321102"/>
            <a:ext cx="2557791" cy="3017627"/>
            <a:chOff x="6094084" y="2321102"/>
            <a:chExt cx="2557791" cy="3017627"/>
          </a:xfrm>
        </p:grpSpPr>
        <p:sp>
          <p:nvSpPr>
            <p:cNvPr id="14" name="Rectangle 13"/>
            <p:cNvSpPr/>
            <p:nvPr/>
          </p:nvSpPr>
          <p:spPr>
            <a:xfrm>
              <a:off x="6094084" y="2915866"/>
              <a:ext cx="2557791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85897" y="2321102"/>
              <a:ext cx="2465978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943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3-19 at 10.28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8" y="1376115"/>
            <a:ext cx="6654380" cy="477562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58750" y="1270134"/>
            <a:ext cx="2557791" cy="4859919"/>
            <a:chOff x="6094084" y="2321102"/>
            <a:chExt cx="2557791" cy="3017627"/>
          </a:xfrm>
        </p:grpSpPr>
        <p:sp>
          <p:nvSpPr>
            <p:cNvPr id="11" name="Rectangle 10"/>
            <p:cNvSpPr/>
            <p:nvPr/>
          </p:nvSpPr>
          <p:spPr>
            <a:xfrm>
              <a:off x="6094084" y="2915866"/>
              <a:ext cx="2557791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85897" y="2321102"/>
              <a:ext cx="2465978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79221" y="1341685"/>
            <a:ext cx="3094927" cy="4859919"/>
            <a:chOff x="6094084" y="2321102"/>
            <a:chExt cx="2557791" cy="3017627"/>
          </a:xfrm>
        </p:grpSpPr>
        <p:sp>
          <p:nvSpPr>
            <p:cNvPr id="7" name="Rectangle 6"/>
            <p:cNvSpPr/>
            <p:nvPr/>
          </p:nvSpPr>
          <p:spPr>
            <a:xfrm>
              <a:off x="6094084" y="2915866"/>
              <a:ext cx="2557791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85897" y="2321102"/>
              <a:ext cx="2465978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22061" y="3408321"/>
            <a:ext cx="961703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size of the intersection with English Wikipedia matters!</a:t>
            </a:r>
          </a:p>
          <a:p>
            <a:pPr algn="ctr"/>
            <a:r>
              <a:rPr lang="en-US" sz="2400" dirty="0" smtClean="0"/>
              <a:t>Smaller intersection means fewer entries in the entity-word matrix.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go wrong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1051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of the Wikipedia Documents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pic>
        <p:nvPicPr>
          <p:cNvPr id="5" name="Picture 4" descr="Screen Shot 2018-01-02 at 11.20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72" y="943570"/>
            <a:ext cx="6373397" cy="387116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6" name="Picture 5" descr="Screen Shot 2019-03-14 at 9.5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86" y="3463606"/>
            <a:ext cx="6256424" cy="3176174"/>
          </a:xfrm>
          <a:prstGeom prst="rect">
            <a:avLst/>
          </a:prstGeom>
          <a:ln w="25400">
            <a:solidFill>
              <a:srgbClr val="0432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82967" y="2182219"/>
            <a:ext cx="5223868" cy="69371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lvl="1" algn="ctr"/>
            <a: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  <a:t>Quality and length of Wikipedia articles varies </a:t>
            </a:r>
            <a:b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</a:br>
            <a: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  <a:t>with language (</a:t>
            </a:r>
            <a:r>
              <a:rPr lang="en-US" b="1" dirty="0" err="1">
                <a:solidFill>
                  <a:srgbClr val="000000"/>
                </a:solidFill>
                <a:latin typeface="Helvetica "/>
                <a:cs typeface="Helvetica "/>
              </a:rPr>
              <a:t>Lewoniewski</a:t>
            </a:r>
            <a: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  <a:t> et al., 2017).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2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Wikipedia != Good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pic>
        <p:nvPicPr>
          <p:cNvPr id="6" name="Picture 5" descr="Screen Shot 2019-03-19 at 10.38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028435"/>
            <a:ext cx="11083636" cy="4849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0056" y="6417638"/>
            <a:ext cx="530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meta.wikimedia.org</a:t>
            </a:r>
            <a:r>
              <a:rPr lang="en-US" dirty="0"/>
              <a:t>/wiki/</a:t>
            </a:r>
            <a:r>
              <a:rPr lang="en-US" dirty="0" err="1"/>
              <a:t>List_of_Wikipedias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894901" y="1840741"/>
            <a:ext cx="882811" cy="3196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7078" y="4355379"/>
            <a:ext cx="882811" cy="3196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71500" y="5855296"/>
            <a:ext cx="953743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lvl="1" algn="ctr"/>
            <a:r>
              <a:rPr lang="en-US" b="1" dirty="0" smtClean="0">
                <a:solidFill>
                  <a:srgbClr val="000000"/>
                </a:solidFill>
                <a:latin typeface="Helvetica "/>
                <a:cs typeface="Helvetica "/>
              </a:rPr>
              <a:t>Turns out (most of) Cebuano and </a:t>
            </a:r>
            <a:r>
              <a:rPr lang="en-US" b="1" dirty="0" err="1" smtClean="0">
                <a:solidFill>
                  <a:srgbClr val="000000"/>
                </a:solidFill>
                <a:latin typeface="Helvetica "/>
                <a:cs typeface="Helvetica "/>
              </a:rPr>
              <a:t>Waray-Waray</a:t>
            </a:r>
            <a:r>
              <a:rPr lang="en-US" b="1" dirty="0" smtClean="0">
                <a:solidFill>
                  <a:srgbClr val="000000"/>
                </a:solidFill>
                <a:latin typeface="Helvetica "/>
                <a:cs typeface="Helvetica "/>
              </a:rPr>
              <a:t> Wikipedia were automatically created.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921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grpSp>
        <p:nvGrpSpPr>
          <p:cNvPr id="5" name="Group 4"/>
          <p:cNvGrpSpPr/>
          <p:nvPr/>
        </p:nvGrpSpPr>
        <p:grpSpPr>
          <a:xfrm>
            <a:off x="341554" y="1258079"/>
            <a:ext cx="3239367" cy="1677504"/>
            <a:chOff x="2497668" y="1372459"/>
            <a:chExt cx="3239367" cy="1677504"/>
          </a:xfrm>
        </p:grpSpPr>
        <p:pic>
          <p:nvPicPr>
            <p:cNvPr id="6" name="Picture 5" descr="Le_Monde_front_cover-0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259" y="1372459"/>
              <a:ext cx="2028776" cy="16775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97668" y="1580444"/>
              <a:ext cx="1210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French</a:t>
              </a:r>
            </a:p>
          </p:txBody>
        </p:sp>
      </p:grpSp>
      <p:sp>
        <p:nvSpPr>
          <p:cNvPr id="8" name="Oval 7"/>
          <p:cNvSpPr/>
          <p:nvPr/>
        </p:nvSpPr>
        <p:spPr>
          <a:xfrm>
            <a:off x="8420433" y="2165339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Politics</a:t>
            </a:r>
          </a:p>
        </p:txBody>
      </p:sp>
      <p:sp>
        <p:nvSpPr>
          <p:cNvPr id="9" name="Oval 8"/>
          <p:cNvSpPr/>
          <p:nvPr/>
        </p:nvSpPr>
        <p:spPr>
          <a:xfrm>
            <a:off x="8116324" y="4123101"/>
            <a:ext cx="220260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Entertainment</a:t>
            </a:r>
          </a:p>
        </p:txBody>
      </p:sp>
      <p:sp>
        <p:nvSpPr>
          <p:cNvPr id="10" name="Oval 9"/>
          <p:cNvSpPr/>
          <p:nvPr/>
        </p:nvSpPr>
        <p:spPr>
          <a:xfrm>
            <a:off x="8521023" y="3138310"/>
            <a:ext cx="136764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Sports</a:t>
            </a:r>
          </a:p>
        </p:txBody>
      </p:sp>
      <p:sp>
        <p:nvSpPr>
          <p:cNvPr id="11" name="Oval 10"/>
          <p:cNvSpPr/>
          <p:nvPr/>
        </p:nvSpPr>
        <p:spPr>
          <a:xfrm>
            <a:off x="8453304" y="1286798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Science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>
            <a:stCxn id="6" idx="3"/>
            <a:endCxn id="10" idx="2"/>
          </p:cNvCxnSpPr>
          <p:nvPr/>
        </p:nvCxnSpPr>
        <p:spPr>
          <a:xfrm>
            <a:off x="3580921" y="2096831"/>
            <a:ext cx="4940102" cy="139425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54327" y="1810664"/>
            <a:ext cx="607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Document </a:t>
            </a:r>
            <a:r>
              <a:rPr lang="en-US" dirty="0"/>
              <a:t>Classification in </a:t>
            </a:r>
            <a:r>
              <a:rPr lang="en-US" dirty="0" smtClean="0"/>
              <a:t>French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6117" y="5573058"/>
            <a:ext cx="8341296" cy="523220"/>
          </a:xfrm>
          <a:prstGeom prst="rect">
            <a:avLst/>
          </a:prstGeom>
          <a:solidFill>
            <a:srgbClr val="FFE2CA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Let’s see how one would solve this in English first</a:t>
            </a:r>
            <a:r>
              <a:rPr lang="mr-IN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7586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878" y="2857530"/>
            <a:ext cx="10601113" cy="533400"/>
          </a:xfrm>
        </p:spPr>
        <p:txBody>
          <a:bodyPr/>
          <a:lstStyle/>
          <a:p>
            <a:pPr algn="ctr"/>
            <a:r>
              <a:rPr lang="en-US" dirty="0" smtClean="0"/>
              <a:t>Quick 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2679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407963" y="4184682"/>
            <a:ext cx="3782177" cy="25604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5421924" y="973666"/>
            <a:ext cx="5824632" cy="4388555"/>
            <a:chOff x="5478368" y="776112"/>
            <a:chExt cx="5824632" cy="4388555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6787445" y="776112"/>
              <a:ext cx="0" cy="32878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>
              <a:off x="5478368" y="4035778"/>
              <a:ext cx="1323188" cy="9811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6787444" y="4049889"/>
              <a:ext cx="4515556" cy="11147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9773289" y="4159114"/>
            <a:ext cx="99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children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42922" y="3801447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enfants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5828" y="3269018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money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0045" y="3001400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argent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9368" y="2001683"/>
            <a:ext cx="41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0941" y="185121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law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020" y="1488976"/>
            <a:ext cx="8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monde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7700" y="1747733"/>
            <a:ext cx="74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world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68308" y="5014527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peace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20708" y="5166927"/>
            <a:ext cx="6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paix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29268" y="3420707"/>
            <a:ext cx="8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market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0001" y="3700107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marche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5"/>
            <a:ext cx="9985022" cy="533400"/>
          </a:xfrm>
        </p:spPr>
        <p:txBody>
          <a:bodyPr/>
          <a:lstStyle/>
          <a:p>
            <a:r>
              <a:rPr lang="en-US" dirty="0"/>
              <a:t>Cross-lingual </a:t>
            </a:r>
            <a:r>
              <a:rPr lang="en-US" dirty="0" smtClean="0"/>
              <a:t>Representations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3206207" y="2281669"/>
            <a:ext cx="812467" cy="712941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33307"/>
              </p:ext>
            </p:extLst>
          </p:nvPr>
        </p:nvGraphicFramePr>
        <p:xfrm>
          <a:off x="1594274" y="4360310"/>
          <a:ext cx="2173111" cy="2222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53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7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</a:rPr>
                        <a:t>English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French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children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enfants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law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loi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money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argent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world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monde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FF"/>
                          </a:solidFill>
                        </a:rPr>
                        <a:t>peace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paix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FF"/>
                          </a:solidFill>
                        </a:rPr>
                        <a:t>market</a:t>
                      </a:r>
                      <a:endParaRPr 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marche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" name="U-Turn Arrow 100"/>
          <p:cNvSpPr/>
          <p:nvPr/>
        </p:nvSpPr>
        <p:spPr>
          <a:xfrm rot="16200000">
            <a:off x="-580871" y="3487285"/>
            <a:ext cx="2906888" cy="1019373"/>
          </a:xfrm>
          <a:prstGeom prst="uturnArrow">
            <a:avLst>
              <a:gd name="adj1" fmla="val 11696"/>
              <a:gd name="adj2" fmla="val 18718"/>
              <a:gd name="adj3" fmla="val 19826"/>
              <a:gd name="adj4" fmla="val 43011"/>
              <a:gd name="adj5" fmla="val 75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933675" y="978517"/>
            <a:ext cx="1815621" cy="1506325"/>
            <a:chOff x="2965534" y="568675"/>
            <a:chExt cx="2196901" cy="1822654"/>
          </a:xfrm>
        </p:grpSpPr>
        <p:sp>
          <p:nvSpPr>
            <p:cNvPr id="28" name="TextBox 27"/>
            <p:cNvSpPr txBox="1"/>
            <p:nvPr/>
          </p:nvSpPr>
          <p:spPr>
            <a:xfrm>
              <a:off x="2965534" y="568675"/>
              <a:ext cx="219690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English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D8E176CA-F90C-044F-BF77-1DF05531FA2F}"/>
              </a:ext>
            </a:extLst>
          </p:cNvPr>
          <p:cNvGrpSpPr/>
          <p:nvPr/>
        </p:nvGrpSpPr>
        <p:grpSpPr>
          <a:xfrm>
            <a:off x="967809" y="2631828"/>
            <a:ext cx="1781257" cy="1482603"/>
            <a:chOff x="1018901" y="4844109"/>
            <a:chExt cx="2155321" cy="1793951"/>
          </a:xfrm>
        </p:grpSpPr>
        <p:sp>
          <p:nvSpPr>
            <p:cNvPr id="60" name="TextBox 59"/>
            <p:cNvSpPr txBox="1"/>
            <p:nvPr/>
          </p:nvSpPr>
          <p:spPr>
            <a:xfrm>
              <a:off x="1018901" y="6228409"/>
              <a:ext cx="215532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French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=""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3199" y="4844109"/>
              <a:ext cx="1295400" cy="13843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793280" y="4440272"/>
            <a:ext cx="1402147" cy="1125844"/>
            <a:chOff x="4211628" y="4171334"/>
            <a:chExt cx="1402147" cy="1125844"/>
          </a:xfrm>
        </p:grpSpPr>
        <p:sp>
          <p:nvSpPr>
            <p:cNvPr id="31" name="TextBox 30"/>
            <p:cNvSpPr txBox="1"/>
            <p:nvPr/>
          </p:nvSpPr>
          <p:spPr>
            <a:xfrm>
              <a:off x="4211628" y="4171334"/>
              <a:ext cx="1402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English </a:t>
              </a:r>
              <a:r>
                <a:rPr lang="en-US" sz="1400" dirty="0" smtClean="0">
                  <a:solidFill>
                    <a:srgbClr val="0432FF"/>
                  </a:solidFill>
                </a:rPr>
                <a:t>Corpus</a:t>
              </a:r>
              <a:endParaRPr lang="en-US" sz="1400" dirty="0">
                <a:solidFill>
                  <a:srgbClr val="0432FF"/>
                </a:solidFill>
              </a:endParaRPr>
            </a:p>
          </p:txBody>
        </p:sp>
        <p:pic>
          <p:nvPicPr>
            <p:cNvPr id="32" name="Picture 31" descr="1398320863296274629Stack of Papers.svg.med.png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425" y="4482199"/>
              <a:ext cx="696431" cy="81497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797407" y="5563853"/>
            <a:ext cx="1372078" cy="1125844"/>
            <a:chOff x="4215755" y="5623617"/>
            <a:chExt cx="1372078" cy="1125844"/>
          </a:xfrm>
        </p:grpSpPr>
        <p:sp>
          <p:nvSpPr>
            <p:cNvPr id="33" name="TextBox 32"/>
            <p:cNvSpPr txBox="1"/>
            <p:nvPr/>
          </p:nvSpPr>
          <p:spPr>
            <a:xfrm>
              <a:off x="4215755" y="5623617"/>
              <a:ext cx="13720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French Corpus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pic>
          <p:nvPicPr>
            <p:cNvPr id="34" name="Picture 33" descr="1398320863296274629Stack of Papers.svg.med.png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356" y="5934482"/>
              <a:ext cx="696431" cy="814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7250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9" grpId="0"/>
      <p:bldP spid="20" grpId="0"/>
      <p:bldP spid="23" grpId="0"/>
      <p:bldP spid="24" grpId="0"/>
      <p:bldP spid="3" grpId="0" animBg="1"/>
      <p:bldP spid="10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222061" y="2398888"/>
            <a:ext cx="1895170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You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t’</a:t>
            </a:r>
            <a:r>
              <a:rPr lang="en-US" sz="2400" dirty="0"/>
              <a:t>)</a:t>
            </a:r>
          </a:p>
          <a:p>
            <a:pPr algn="ctr"/>
            <a:endParaRPr lang="en-US" sz="1200" dirty="0"/>
          </a:p>
          <a:p>
            <a:pPr algn="ctr"/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Love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aime</a:t>
            </a:r>
            <a:r>
              <a:rPr lang="en-US" sz="2400" dirty="0"/>
              <a:t>)</a:t>
            </a:r>
          </a:p>
          <a:p>
            <a:pPr algn="ctr"/>
            <a:endParaRPr lang="en-US" sz="1100" dirty="0"/>
          </a:p>
          <a:p>
            <a:pPr algn="ctr"/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I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je</a:t>
            </a:r>
            <a:r>
              <a:rPr lang="en-US" sz="2400" dirty="0"/>
              <a:t>)</a:t>
            </a:r>
          </a:p>
          <a:p>
            <a:pPr algn="ctr"/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846051" y="4422422"/>
            <a:ext cx="7534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958612" y="2565400"/>
            <a:ext cx="2413000" cy="1382889"/>
            <a:chOff x="578556" y="2579511"/>
            <a:chExt cx="2413000" cy="1382889"/>
          </a:xfrm>
        </p:grpSpPr>
        <p:grpSp>
          <p:nvGrpSpPr>
            <p:cNvPr id="23" name="Group 22"/>
            <p:cNvGrpSpPr/>
            <p:nvPr/>
          </p:nvGrpSpPr>
          <p:grpSpPr>
            <a:xfrm>
              <a:off x="578556" y="2579511"/>
              <a:ext cx="2413000" cy="1382889"/>
              <a:chOff x="578556" y="2579511"/>
              <a:chExt cx="2413000" cy="1382889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581379" y="2582333"/>
                <a:ext cx="479777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Je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78556" y="3482622"/>
                <a:ext cx="479777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I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286935" y="2579511"/>
                <a:ext cx="592666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t’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102556" y="2579511"/>
                <a:ext cx="889000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rgbClr val="FF0000"/>
                    </a:solidFill>
                  </a:rPr>
                  <a:t>aime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286935" y="3482622"/>
                <a:ext cx="761999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love</a:t>
                </a: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2102557" y="3496733"/>
                <a:ext cx="694266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you</a:t>
                </a:r>
              </a:p>
            </p:txBody>
          </p:sp>
        </p:grpSp>
        <p:cxnSp>
          <p:nvCxnSpPr>
            <p:cNvPr id="50" name="Straight Connector 49"/>
            <p:cNvCxnSpPr>
              <a:stCxn id="17" idx="2"/>
              <a:endCxn id="18" idx="0"/>
            </p:cNvCxnSpPr>
            <p:nvPr/>
          </p:nvCxnSpPr>
          <p:spPr>
            <a:xfrm flipH="1">
              <a:off x="818445" y="3048000"/>
              <a:ext cx="2823" cy="434622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0" idx="2"/>
              <a:endCxn id="21" idx="0"/>
            </p:cNvCxnSpPr>
            <p:nvPr/>
          </p:nvCxnSpPr>
          <p:spPr>
            <a:xfrm flipH="1">
              <a:off x="1667935" y="3045178"/>
              <a:ext cx="879121" cy="437444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9" idx="2"/>
              <a:endCxn id="22" idx="0"/>
            </p:cNvCxnSpPr>
            <p:nvPr/>
          </p:nvCxnSpPr>
          <p:spPr>
            <a:xfrm>
              <a:off x="1583268" y="3045178"/>
              <a:ext cx="866422" cy="451555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2090953" y="4442177"/>
            <a:ext cx="208665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 + sentence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Summary of the Cross-lingual Alignments used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37483" y="6509657"/>
            <a:ext cx="508000" cy="228600"/>
          </a:xfrm>
        </p:spPr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62</a:t>
            </a:fld>
            <a:endParaRPr lang="en-US" altLang="zh-TW" dirty="0"/>
          </a:p>
        </p:txBody>
      </p:sp>
      <p:grpSp>
        <p:nvGrpSpPr>
          <p:cNvPr id="69" name="Group 68"/>
          <p:cNvGrpSpPr/>
          <p:nvPr/>
        </p:nvGrpSpPr>
        <p:grpSpPr>
          <a:xfrm>
            <a:off x="4865503" y="2582333"/>
            <a:ext cx="1636889" cy="1351846"/>
            <a:chOff x="3739445" y="2596444"/>
            <a:chExt cx="1636889" cy="1351846"/>
          </a:xfrm>
        </p:grpSpPr>
        <p:grpSp>
          <p:nvGrpSpPr>
            <p:cNvPr id="42" name="Group 41"/>
            <p:cNvGrpSpPr/>
            <p:nvPr/>
          </p:nvGrpSpPr>
          <p:grpSpPr>
            <a:xfrm>
              <a:off x="3739445" y="2596444"/>
              <a:ext cx="1636889" cy="1351846"/>
              <a:chOff x="3739445" y="2596444"/>
              <a:chExt cx="1636889" cy="1351846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3739445" y="2596444"/>
                <a:ext cx="1636889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Je t’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aime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3750733" y="3482623"/>
                <a:ext cx="1625600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I love you</a:t>
                </a:r>
              </a:p>
            </p:txBody>
          </p:sp>
        </p:grpSp>
        <p:cxnSp>
          <p:nvCxnSpPr>
            <p:cNvPr id="61" name="Straight Connector 60"/>
            <p:cNvCxnSpPr>
              <a:stCxn id="30" idx="2"/>
              <a:endCxn id="31" idx="0"/>
            </p:cNvCxnSpPr>
            <p:nvPr/>
          </p:nvCxnSpPr>
          <p:spPr>
            <a:xfrm>
              <a:off x="4557890" y="3062111"/>
              <a:ext cx="5643" cy="420512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9382475" y="2466623"/>
            <a:ext cx="2441222" cy="1578659"/>
            <a:chOff x="9073446" y="2480734"/>
            <a:chExt cx="2441222" cy="1578659"/>
          </a:xfrm>
        </p:grpSpPr>
        <p:grpSp>
          <p:nvGrpSpPr>
            <p:cNvPr id="43" name="Group 42"/>
            <p:cNvGrpSpPr/>
            <p:nvPr/>
          </p:nvGrpSpPr>
          <p:grpSpPr>
            <a:xfrm>
              <a:off x="9073446" y="2480734"/>
              <a:ext cx="2441222" cy="1578659"/>
              <a:chOff x="3347157" y="2511778"/>
              <a:chExt cx="2441222" cy="1578659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347157" y="2511778"/>
                <a:ext cx="2441222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Bonjour! Je t’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aime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3373513" y="3340476"/>
                <a:ext cx="2380041" cy="74996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Hello! How are you? I love you</a:t>
                </a:r>
              </a:p>
            </p:txBody>
          </p:sp>
        </p:grpSp>
        <p:cxnSp>
          <p:nvCxnSpPr>
            <p:cNvPr id="65" name="Straight Connector 64"/>
            <p:cNvCxnSpPr>
              <a:stCxn id="44" idx="2"/>
              <a:endCxn id="45" idx="0"/>
            </p:cNvCxnSpPr>
            <p:nvPr/>
          </p:nvCxnSpPr>
          <p:spPr>
            <a:xfrm flipH="1">
              <a:off x="10289823" y="2946401"/>
              <a:ext cx="4234" cy="363031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5016319" y="4439355"/>
            <a:ext cx="1225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sentence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94165" y="4447822"/>
            <a:ext cx="1311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document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677" y="4191003"/>
            <a:ext cx="1707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Nature of Cross-lingual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47412" y="6409765"/>
            <a:ext cx="25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Upadhyay et al. </a:t>
            </a:r>
            <a:r>
              <a:rPr lang="en-US" dirty="0"/>
              <a:t>(</a:t>
            </a:r>
            <a:r>
              <a:rPr lang="en-US" dirty="0" smtClean="0"/>
              <a:t>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836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covered today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Alignment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  <p:grpSp>
        <p:nvGrpSpPr>
          <p:cNvPr id="10" name="Group 9"/>
          <p:cNvGrpSpPr/>
          <p:nvPr/>
        </p:nvGrpSpPr>
        <p:grpSpPr>
          <a:xfrm>
            <a:off x="5695482" y="1144850"/>
            <a:ext cx="5734560" cy="3580285"/>
            <a:chOff x="5080917" y="1144850"/>
            <a:chExt cx="5734560" cy="3580285"/>
          </a:xfrm>
        </p:grpSpPr>
        <p:pic>
          <p:nvPicPr>
            <p:cNvPr id="6" name="Picture 5" descr="Screen Shot 2019-03-19 at 10.20.32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917" y="1144850"/>
              <a:ext cx="5734560" cy="306288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06322" y="4355803"/>
              <a:ext cx="1993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Kiela</a:t>
              </a:r>
              <a:r>
                <a:rPr lang="en-US" dirty="0" smtClean="0"/>
                <a:t> et al. (2015)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23787" y="2097989"/>
            <a:ext cx="6582602" cy="4525124"/>
            <a:chOff x="723787" y="2097989"/>
            <a:chExt cx="6582602" cy="4525124"/>
          </a:xfrm>
        </p:grpSpPr>
        <p:sp>
          <p:nvSpPr>
            <p:cNvPr id="5" name="TextBox 4"/>
            <p:cNvSpPr txBox="1"/>
            <p:nvPr/>
          </p:nvSpPr>
          <p:spPr>
            <a:xfrm>
              <a:off x="723787" y="6253781"/>
              <a:ext cx="6582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Hewitt*, </a:t>
              </a:r>
              <a:r>
                <a:rPr lang="en-US" dirty="0" err="1" smtClean="0"/>
                <a:t>Ippolito</a:t>
              </a:r>
              <a:r>
                <a:rPr lang="en-US" dirty="0" smtClean="0"/>
                <a:t>* et al. (2018). Work done at </a:t>
              </a:r>
              <a:r>
                <a:rPr lang="en-US" dirty="0" err="1" smtClean="0"/>
                <a:t>UPenn</a:t>
              </a:r>
              <a:r>
                <a:rPr lang="en-US" dirty="0" smtClean="0"/>
                <a:t> with Chris!</a:t>
              </a:r>
              <a:endParaRPr lang="en-US" dirty="0"/>
            </a:p>
          </p:txBody>
        </p:sp>
        <p:pic>
          <p:nvPicPr>
            <p:cNvPr id="8" name="Picture 7" descr="Screen Shot 2019-03-19 at 10.21.53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75" y="2097989"/>
              <a:ext cx="6391984" cy="4208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2372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878" y="2857530"/>
            <a:ext cx="10601113" cy="533400"/>
          </a:xfrm>
        </p:spPr>
        <p:txBody>
          <a:bodyPr/>
          <a:lstStyle/>
          <a:p>
            <a:pPr algn="ctr"/>
            <a:r>
              <a:rPr lang="en-US" dirty="0" smtClean="0"/>
              <a:t>Going Multilingual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49736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/>
        </p:nvGrpSpPr>
        <p:grpSpPr>
          <a:xfrm>
            <a:off x="5038482" y="973666"/>
            <a:ext cx="6208074" cy="4525126"/>
            <a:chOff x="5094926" y="776112"/>
            <a:chExt cx="6208074" cy="4525126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6787445" y="776112"/>
              <a:ext cx="0" cy="32878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>
              <a:off x="5094926" y="4035778"/>
              <a:ext cx="1706630" cy="1265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6787444" y="4049889"/>
              <a:ext cx="4515556" cy="11147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9773289" y="4159114"/>
            <a:ext cx="99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children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42922" y="3801447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enfants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7593" y="4075841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money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1810" y="3808223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argent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9368" y="2001683"/>
            <a:ext cx="41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0941" y="185121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law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020" y="1488976"/>
            <a:ext cx="8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monde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7700" y="1747733"/>
            <a:ext cx="74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world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68308" y="5014527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peace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20708" y="5166927"/>
            <a:ext cx="6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paix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29268" y="3420707"/>
            <a:ext cx="8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market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0001" y="3700107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marche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5"/>
            <a:ext cx="9985022" cy="533400"/>
          </a:xfrm>
        </p:spPr>
        <p:txBody>
          <a:bodyPr/>
          <a:lstStyle/>
          <a:p>
            <a:r>
              <a:rPr lang="en-US" sz="3600" dirty="0" smtClean="0"/>
              <a:t>Multilingual Word </a:t>
            </a:r>
            <a:r>
              <a:rPr lang="en-US" sz="3600" dirty="0" err="1" smtClean="0"/>
              <a:t>Embeddings</a:t>
            </a:r>
            <a:endParaRPr lang="en-US" sz="3600" dirty="0"/>
          </a:p>
        </p:txBody>
      </p:sp>
      <p:sp>
        <p:nvSpPr>
          <p:cNvPr id="3" name="Right Arrow 2"/>
          <p:cNvSpPr/>
          <p:nvPr/>
        </p:nvSpPr>
        <p:spPr>
          <a:xfrm>
            <a:off x="3794713" y="2363487"/>
            <a:ext cx="812467" cy="712941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19841"/>
              </p:ext>
            </p:extLst>
          </p:nvPr>
        </p:nvGraphicFramePr>
        <p:xfrm>
          <a:off x="1994462" y="4342275"/>
          <a:ext cx="2808576" cy="2222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2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76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7681"/>
              </a:tblGrid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</a:rPr>
                        <a:t>English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French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008000"/>
                          </a:solidFill>
                        </a:rPr>
                        <a:t>German</a:t>
                      </a:r>
                      <a:endParaRPr lang="en-US" sz="1600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children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enfants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rgbClr val="008000"/>
                          </a:solidFill>
                        </a:rPr>
                        <a:t>kinder</a:t>
                      </a:r>
                      <a:endParaRPr lang="en-US" sz="14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law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loi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solidFill>
                            <a:srgbClr val="008000"/>
                          </a:solidFill>
                        </a:rPr>
                        <a:t>recht</a:t>
                      </a:r>
                      <a:endParaRPr lang="en-US" sz="18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money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argent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8000"/>
                          </a:solidFill>
                        </a:rPr>
                        <a:t>geld</a:t>
                      </a:r>
                      <a:endParaRPr lang="en-US" sz="14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world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monde</a:t>
                      </a:r>
                      <a:endParaRPr 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8000"/>
                          </a:solidFill>
                        </a:rPr>
                        <a:t>welt</a:t>
                      </a:r>
                      <a:endParaRPr lang="en-US" sz="18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FF"/>
                          </a:solidFill>
                        </a:rPr>
                        <a:t>peace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paix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solidFill>
                            <a:srgbClr val="008000"/>
                          </a:solidFill>
                        </a:rPr>
                        <a:t>frieden</a:t>
                      </a:r>
                      <a:endParaRPr lang="en-US" sz="14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0000FF"/>
                          </a:solidFill>
                        </a:rPr>
                        <a:t>market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marche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solidFill>
                            <a:srgbClr val="008000"/>
                          </a:solidFill>
                        </a:rPr>
                        <a:t>markt</a:t>
                      </a:r>
                      <a:endParaRPr lang="en-US" sz="14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1" name="U-Turn Arrow 100"/>
          <p:cNvSpPr/>
          <p:nvPr/>
        </p:nvSpPr>
        <p:spPr>
          <a:xfrm rot="16200000">
            <a:off x="-646857" y="3404437"/>
            <a:ext cx="2906888" cy="1185070"/>
          </a:xfrm>
          <a:prstGeom prst="uturnArrow">
            <a:avLst>
              <a:gd name="adj1" fmla="val 11696"/>
              <a:gd name="adj2" fmla="val 18718"/>
              <a:gd name="adj3" fmla="val 19826"/>
              <a:gd name="adj4" fmla="val 43011"/>
              <a:gd name="adj5" fmla="val 75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E69750E3-D163-794F-9508-F5C724F21743}"/>
              </a:ext>
            </a:extLst>
          </p:cNvPr>
          <p:cNvGrpSpPr/>
          <p:nvPr/>
        </p:nvGrpSpPr>
        <p:grpSpPr>
          <a:xfrm>
            <a:off x="1630530" y="851563"/>
            <a:ext cx="1598915" cy="1506325"/>
            <a:chOff x="3096642" y="568675"/>
            <a:chExt cx="1934686" cy="1822654"/>
          </a:xfrm>
        </p:grpSpPr>
        <p:sp>
          <p:nvSpPr>
            <p:cNvPr id="28" name="TextBox 27"/>
            <p:cNvSpPr txBox="1"/>
            <p:nvPr/>
          </p:nvSpPr>
          <p:spPr>
            <a:xfrm>
              <a:off x="3096642" y="568675"/>
              <a:ext cx="1934686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English </a:t>
              </a:r>
              <a:r>
                <a:rPr lang="en-US" sz="1600" dirty="0" smtClean="0"/>
                <a:t>Vectors</a:t>
              </a:r>
              <a:endParaRPr lang="en-US" sz="16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xmlns="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D8E176CA-F90C-044F-BF77-1DF05531FA2F}"/>
              </a:ext>
            </a:extLst>
          </p:cNvPr>
          <p:cNvGrpSpPr/>
          <p:nvPr/>
        </p:nvGrpSpPr>
        <p:grpSpPr>
          <a:xfrm>
            <a:off x="1241033" y="2442915"/>
            <a:ext cx="1070578" cy="1666866"/>
            <a:chOff x="1443199" y="4844109"/>
            <a:chExt cx="1295400" cy="2016909"/>
          </a:xfrm>
        </p:grpSpPr>
        <p:sp>
          <p:nvSpPr>
            <p:cNvPr id="60" name="TextBox 59"/>
            <p:cNvSpPr txBox="1"/>
            <p:nvPr/>
          </p:nvSpPr>
          <p:spPr>
            <a:xfrm>
              <a:off x="1570846" y="6153439"/>
              <a:ext cx="1051428" cy="707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French 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smtClean="0"/>
                <a:t>Vectors</a:t>
              </a:r>
              <a:endParaRPr lang="en-US" sz="1600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xmlns="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3199" y="4844109"/>
              <a:ext cx="1295400" cy="13843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478834" y="2416907"/>
            <a:ext cx="1070578" cy="1690374"/>
            <a:chOff x="2432373" y="2757687"/>
            <a:chExt cx="1070578" cy="16903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2373" y="2757687"/>
              <a:ext cx="1070578" cy="11440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492604" y="3863285"/>
              <a:ext cx="92585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German</a:t>
              </a:r>
              <a:br>
                <a:rPr lang="en-US" sz="1600" dirty="0" smtClean="0"/>
              </a:br>
              <a:r>
                <a:rPr lang="en-US" sz="1600" dirty="0" smtClean="0"/>
                <a:t>Vectors</a:t>
              </a:r>
              <a:endParaRPr lang="en-US" sz="16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250912" y="4481899"/>
            <a:ext cx="81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kinder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30809" y="30315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markt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37713" y="5009536"/>
            <a:ext cx="8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frieden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11026" y="3573384"/>
            <a:ext cx="6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geld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32012" y="2235961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recht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619" y="1784268"/>
            <a:ext cx="6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welt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F202CB7-68AB-0049-8394-221D8EEE4C6F}"/>
              </a:ext>
            </a:extLst>
          </p:cNvPr>
          <p:cNvSpPr txBox="1"/>
          <p:nvPr/>
        </p:nvSpPr>
        <p:spPr>
          <a:xfrm>
            <a:off x="7605059" y="6335933"/>
            <a:ext cx="444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Ammar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(2016), Smith et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al. (2017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33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9" grpId="0"/>
      <p:bldP spid="20" grpId="0"/>
      <p:bldP spid="23" grpId="0"/>
      <p:bldP spid="24" grpId="0"/>
      <p:bldP spid="3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8" name="TextBox 7"/>
          <p:cNvSpPr txBox="1"/>
          <p:nvPr/>
        </p:nvSpPr>
        <p:spPr>
          <a:xfrm>
            <a:off x="628354" y="1570824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</a:t>
            </a:r>
            <a:r>
              <a:rPr lang="en-US" sz="2400" dirty="0" smtClean="0">
                <a:solidFill>
                  <a:srgbClr val="0000FF"/>
                </a:solidFill>
              </a:rPr>
              <a:t>anti</a:t>
            </a:r>
            <a:r>
              <a:rPr lang="en-US" sz="2400" dirty="0">
                <a:solidFill>
                  <a:srgbClr val="0000FF"/>
                </a:solidFill>
              </a:rPr>
              <a:t>-inflammatory </a:t>
            </a:r>
            <a:r>
              <a:rPr lang="en-US" sz="2400" b="1" dirty="0">
                <a:solidFill>
                  <a:srgbClr val="0000FF"/>
                </a:solidFill>
              </a:rPr>
              <a:t>[drug]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2206" y="2661964"/>
            <a:ext cx="906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 err="1">
                <a:solidFill>
                  <a:srgbClr val="FF0000"/>
                </a:solidFill>
              </a:rPr>
              <a:t>médicament</a:t>
            </a:r>
            <a:r>
              <a:rPr lang="en-US" sz="2400" dirty="0">
                <a:solidFill>
                  <a:srgbClr val="FF0000"/>
                </a:solidFill>
              </a:rPr>
              <a:t> 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8525" y="2054495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8481" y="205167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95548" y="2048851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90190" y="1615891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14487" y="1615891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flipH="1">
            <a:off x="3906785" y="1051135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5842639" y="1973605"/>
            <a:ext cx="2373072" cy="1708916"/>
            <a:chOff x="5605052" y="1780540"/>
            <a:chExt cx="2373072" cy="1708916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5988457" y="2345296"/>
              <a:ext cx="1624297" cy="113004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12754" y="2345296"/>
              <a:ext cx="365370" cy="114416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/>
          <p:cNvSpPr/>
          <p:nvPr/>
        </p:nvSpPr>
        <p:spPr>
          <a:xfrm flipH="1">
            <a:off x="6074343" y="1068436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33330" y="1438126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0800000" flipH="1">
            <a:off x="4552550" y="3226649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663864" y="4469599"/>
            <a:ext cx="618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bank paid me </a:t>
            </a:r>
            <a:r>
              <a:rPr lang="en-US" sz="2400" b="1" dirty="0">
                <a:solidFill>
                  <a:srgbClr val="0000FF"/>
                </a:solidFill>
              </a:rPr>
              <a:t>[interest]</a:t>
            </a:r>
            <a:r>
              <a:rPr lang="en-US" sz="2400" dirty="0">
                <a:solidFill>
                  <a:srgbClr val="0000FF"/>
                </a:solidFill>
              </a:rPr>
              <a:t> on my savings.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51938" y="5560739"/>
            <a:ext cx="729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Die Bank </a:t>
            </a:r>
            <a:r>
              <a:rPr lang="en-US" sz="2400" dirty="0" err="1">
                <a:solidFill>
                  <a:srgbClr val="008000"/>
                </a:solidFill>
              </a:rPr>
              <a:t>zahlte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mir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</a:rPr>
              <a:t>[</a:t>
            </a:r>
            <a:r>
              <a:rPr lang="en-US" sz="2400" b="1" dirty="0" err="1" smtClean="0">
                <a:solidFill>
                  <a:srgbClr val="008000"/>
                </a:solidFill>
              </a:rPr>
              <a:t>Zinsen</a:t>
            </a:r>
            <a:r>
              <a:rPr lang="en-US" sz="2400" b="1" dirty="0" smtClean="0">
                <a:solidFill>
                  <a:srgbClr val="008000"/>
                </a:solidFill>
              </a:rPr>
              <a:t>]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für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meine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Ersparnisse</a:t>
            </a:r>
            <a:r>
              <a:rPr lang="en-US" sz="2400" dirty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47808" y="4953270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7764" y="4950448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94831" y="4947626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189473" y="4514666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813770" y="4514666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 flipH="1">
            <a:off x="3806068" y="3949910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5741922" y="4872380"/>
            <a:ext cx="2373072" cy="1708916"/>
            <a:chOff x="5605052" y="1780540"/>
            <a:chExt cx="2373072" cy="1708916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5988457" y="2345296"/>
              <a:ext cx="1624297" cy="113004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612754" y="2345296"/>
              <a:ext cx="365370" cy="114416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Freeform 36"/>
          <p:cNvSpPr/>
          <p:nvPr/>
        </p:nvSpPr>
        <p:spPr>
          <a:xfrm flipH="1">
            <a:off x="5973626" y="3967211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732613" y="4336901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rot="10800000" flipH="1">
            <a:off x="4451833" y="6125424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924764" y="6364446"/>
            <a:ext cx="223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Ammar</a:t>
            </a:r>
            <a:r>
              <a:rPr lang="en-US" dirty="0" smtClean="0"/>
              <a:t> et al.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49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31" grpId="0" animBg="1"/>
      <p:bldP spid="37" grpId="0" animBg="1"/>
      <p:bldP spid="38" grpId="0" animBg="1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Why do I need cross-lingual terms in both directions?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8" name="TextBox 7"/>
          <p:cNvSpPr txBox="1"/>
          <p:nvPr/>
        </p:nvSpPr>
        <p:spPr>
          <a:xfrm>
            <a:off x="599276" y="1570824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</a:t>
            </a:r>
            <a:r>
              <a:rPr lang="en-US" sz="2400" dirty="0" smtClean="0">
                <a:solidFill>
                  <a:srgbClr val="0000FF"/>
                </a:solidFill>
              </a:rPr>
              <a:t>a </a:t>
            </a:r>
            <a:r>
              <a:rPr lang="en-US" sz="2400" dirty="0">
                <a:solidFill>
                  <a:srgbClr val="0000FF"/>
                </a:solidFill>
              </a:rPr>
              <a:t>anti-inflammatory </a:t>
            </a:r>
            <a:r>
              <a:rPr lang="en-US" sz="2400" b="1" dirty="0">
                <a:solidFill>
                  <a:srgbClr val="0000FF"/>
                </a:solidFill>
              </a:rPr>
              <a:t>[drug]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2206" y="2661964"/>
            <a:ext cx="906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 err="1">
                <a:solidFill>
                  <a:srgbClr val="FF0000"/>
                </a:solidFill>
              </a:rPr>
              <a:t>médicament</a:t>
            </a:r>
            <a:r>
              <a:rPr lang="en-US" sz="2400" dirty="0">
                <a:solidFill>
                  <a:srgbClr val="FF0000"/>
                </a:solidFill>
              </a:rPr>
              <a:t> 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8525" y="2054495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8481" y="205167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95548" y="2048851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90190" y="1615891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14487" y="1615891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flipH="1">
            <a:off x="3906785" y="1051135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6126853" y="3117765"/>
            <a:ext cx="2088858" cy="564756"/>
            <a:chOff x="5605052" y="1780540"/>
            <a:chExt cx="2088858" cy="564756"/>
          </a:xfrm>
        </p:grpSpPr>
        <p:sp>
          <p:nvSpPr>
            <p:cNvPr id="19" name="Freeform 18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/>
          <p:cNvSpPr/>
          <p:nvPr/>
        </p:nvSpPr>
        <p:spPr>
          <a:xfrm flipH="1">
            <a:off x="6074343" y="1068436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33330" y="1438126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0800000" flipH="1">
            <a:off x="4552550" y="3226649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663864" y="4469599"/>
            <a:ext cx="618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bank paid me </a:t>
            </a:r>
            <a:r>
              <a:rPr lang="en-US" sz="2400" b="1" dirty="0">
                <a:solidFill>
                  <a:srgbClr val="0000FF"/>
                </a:solidFill>
              </a:rPr>
              <a:t>[interest]</a:t>
            </a:r>
            <a:r>
              <a:rPr lang="en-US" sz="2400" dirty="0">
                <a:solidFill>
                  <a:srgbClr val="0000FF"/>
                </a:solidFill>
              </a:rPr>
              <a:t> on my savings.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51938" y="5560739"/>
            <a:ext cx="729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Die Bank </a:t>
            </a:r>
            <a:r>
              <a:rPr lang="en-US" sz="2400" dirty="0" err="1">
                <a:solidFill>
                  <a:srgbClr val="008000"/>
                </a:solidFill>
              </a:rPr>
              <a:t>zahlte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mir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</a:rPr>
              <a:t>[</a:t>
            </a:r>
            <a:r>
              <a:rPr lang="en-US" sz="2400" b="1" dirty="0" err="1" smtClean="0">
                <a:solidFill>
                  <a:srgbClr val="008000"/>
                </a:solidFill>
              </a:rPr>
              <a:t>Zinsen</a:t>
            </a:r>
            <a:r>
              <a:rPr lang="en-US" sz="2400" b="1" dirty="0" smtClean="0">
                <a:solidFill>
                  <a:srgbClr val="008000"/>
                </a:solidFill>
              </a:rPr>
              <a:t>]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für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meine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Ersparnisse</a:t>
            </a:r>
            <a:r>
              <a:rPr lang="en-US" sz="2400" dirty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47808" y="4953270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7764" y="4950448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94831" y="4947626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189473" y="4514666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813770" y="4514666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 flipH="1">
            <a:off x="3806068" y="3949910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6026136" y="6016540"/>
            <a:ext cx="2088858" cy="564756"/>
            <a:chOff x="5605052" y="1780540"/>
            <a:chExt cx="2088858" cy="564756"/>
          </a:xfrm>
        </p:grpSpPr>
        <p:sp>
          <p:nvSpPr>
            <p:cNvPr id="35" name="Freeform 34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Freeform 36"/>
          <p:cNvSpPr/>
          <p:nvPr/>
        </p:nvSpPr>
        <p:spPr>
          <a:xfrm flipH="1">
            <a:off x="5973626" y="3967211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732613" y="4336901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rot="10800000" flipH="1">
            <a:off x="4451833" y="6125424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177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method should I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train Multilingual vectors </a:t>
            </a:r>
            <a:r>
              <a:rPr lang="en-US" dirty="0" smtClean="0"/>
              <a:t>for </a:t>
            </a:r>
            <a:br>
              <a:rPr lang="en-US" dirty="0" smtClean="0"/>
            </a:br>
            <a:r>
              <a:rPr lang="en-US" dirty="0" smtClean="0"/>
              <a:t>English (</a:t>
            </a:r>
            <a:r>
              <a:rPr lang="en-US" dirty="0" smtClean="0">
                <a:solidFill>
                  <a:srgbClr val="0432FF"/>
                </a:solidFill>
              </a:rPr>
              <a:t>en</a:t>
            </a:r>
            <a:r>
              <a:rPr lang="en-US" dirty="0" smtClean="0"/>
              <a:t>), German (</a:t>
            </a:r>
            <a:r>
              <a:rPr lang="en-US" dirty="0" smtClean="0">
                <a:solidFill>
                  <a:srgbClr val="804000"/>
                </a:solidFill>
              </a:rPr>
              <a:t>de</a:t>
            </a:r>
            <a:r>
              <a:rPr lang="en-US" dirty="0" smtClean="0"/>
              <a:t>), Czech (</a:t>
            </a:r>
            <a:r>
              <a:rPr lang="en-US" dirty="0" err="1" smtClean="0">
                <a:solidFill>
                  <a:srgbClr val="EA8A2A"/>
                </a:solidFill>
              </a:rPr>
              <a:t>cz</a:t>
            </a:r>
            <a:r>
              <a:rPr lang="en-US" dirty="0" smtClean="0"/>
              <a:t>), Hindi (</a:t>
            </a:r>
            <a:r>
              <a:rPr lang="en-US" dirty="0" smtClean="0">
                <a:solidFill>
                  <a:srgbClr val="008000"/>
                </a:solidFill>
              </a:rPr>
              <a:t>hi</a:t>
            </a:r>
            <a:r>
              <a:rPr lang="en-US" dirty="0" smtClean="0"/>
              <a:t>), Arabic (</a:t>
            </a:r>
            <a:r>
              <a:rPr lang="en-US" dirty="0" err="1" smtClean="0">
                <a:solidFill>
                  <a:srgbClr val="FF0000"/>
                </a:solidFill>
              </a:rPr>
              <a:t>ar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Option 1: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 smtClean="0"/>
              <a:t>-</a:t>
            </a:r>
            <a:r>
              <a:rPr lang="en-US" dirty="0">
                <a:solidFill>
                  <a:srgbClr val="804000"/>
                </a:solidFill>
              </a:rPr>
              <a:t>de</a:t>
            </a:r>
            <a:r>
              <a:rPr lang="en-US" dirty="0" smtClean="0"/>
              <a:t>,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 smtClean="0"/>
              <a:t>-</a:t>
            </a:r>
            <a:r>
              <a:rPr lang="en-US" dirty="0" err="1">
                <a:solidFill>
                  <a:srgbClr val="EA8A2A"/>
                </a:solidFill>
              </a:rPr>
              <a:t>cz</a:t>
            </a:r>
            <a:r>
              <a:rPr lang="en-US" dirty="0" smtClean="0"/>
              <a:t>,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 smtClean="0"/>
              <a:t>-</a:t>
            </a:r>
            <a:r>
              <a:rPr lang="en-US" dirty="0">
                <a:solidFill>
                  <a:srgbClr val="008000"/>
                </a:solidFill>
              </a:rPr>
              <a:t>hi</a:t>
            </a:r>
            <a:r>
              <a:rPr lang="en-US" dirty="0" smtClean="0"/>
              <a:t>,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 smtClean="0"/>
              <a:t>-</a:t>
            </a:r>
            <a:r>
              <a:rPr lang="en-US" dirty="0" err="1" smtClean="0">
                <a:solidFill>
                  <a:srgbClr val="FF0000"/>
                </a:solidFill>
              </a:rPr>
              <a:t>ar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(English as the bridge)</a:t>
            </a:r>
          </a:p>
          <a:p>
            <a:endParaRPr lang="en-US" dirty="0" smtClean="0"/>
          </a:p>
          <a:p>
            <a:r>
              <a:rPr lang="en-US" dirty="0" smtClean="0"/>
              <a:t>Option 2: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 smtClean="0"/>
              <a:t>-</a:t>
            </a:r>
            <a:r>
              <a:rPr lang="en-US" dirty="0">
                <a:solidFill>
                  <a:srgbClr val="804000"/>
                </a:solidFill>
              </a:rPr>
              <a:t>de</a:t>
            </a:r>
            <a:r>
              <a:rPr lang="en-US" dirty="0" smtClean="0"/>
              <a:t>, </a:t>
            </a:r>
            <a:r>
              <a:rPr lang="en-US" dirty="0">
                <a:solidFill>
                  <a:srgbClr val="804000"/>
                </a:solidFill>
              </a:rPr>
              <a:t>de</a:t>
            </a:r>
            <a:r>
              <a:rPr lang="en-US" dirty="0" smtClean="0"/>
              <a:t>-</a:t>
            </a:r>
            <a:r>
              <a:rPr lang="en-US" dirty="0" err="1">
                <a:solidFill>
                  <a:srgbClr val="EA8A2A"/>
                </a:solidFill>
              </a:rPr>
              <a:t>cz</a:t>
            </a:r>
            <a:r>
              <a:rPr lang="en-US" dirty="0" smtClean="0"/>
              <a:t>, </a:t>
            </a:r>
            <a:r>
              <a:rPr lang="en-US" dirty="0" err="1">
                <a:solidFill>
                  <a:srgbClr val="EA8A2A"/>
                </a:solidFill>
              </a:rPr>
              <a:t>cz</a:t>
            </a:r>
            <a:r>
              <a:rPr lang="en-US" dirty="0" smtClean="0"/>
              <a:t>-</a:t>
            </a:r>
            <a:r>
              <a:rPr lang="en-US" dirty="0">
                <a:solidFill>
                  <a:srgbClr val="008000"/>
                </a:solidFill>
              </a:rPr>
              <a:t>hi</a:t>
            </a:r>
            <a:r>
              <a:rPr lang="en-US" dirty="0" smtClean="0"/>
              <a:t>, </a:t>
            </a:r>
            <a:r>
              <a:rPr lang="en-US" dirty="0">
                <a:solidFill>
                  <a:srgbClr val="008000"/>
                </a:solidFill>
              </a:rPr>
              <a:t>hi</a:t>
            </a:r>
            <a:r>
              <a:rPr lang="en-US" dirty="0" smtClean="0"/>
              <a:t>-</a:t>
            </a:r>
            <a:r>
              <a:rPr lang="en-US" dirty="0" err="1" smtClean="0">
                <a:solidFill>
                  <a:srgbClr val="FF0000"/>
                </a:solidFill>
              </a:rPr>
              <a:t>ar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(serial bridging)</a:t>
            </a:r>
          </a:p>
          <a:p>
            <a:endParaRPr lang="en-US" dirty="0" smtClean="0"/>
          </a:p>
          <a:p>
            <a:r>
              <a:rPr lang="en-US" dirty="0" smtClean="0"/>
              <a:t>Option 3: just do all pairs!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339586" y="5619723"/>
            <a:ext cx="11636610" cy="66886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choice of method usually depends on what is available.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199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Recap - Canonical Correlation Analysis (CCA)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  <p:pic>
        <p:nvPicPr>
          <p:cNvPr id="3" name="Picture 2" descr="textcolor_red_m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74" y="1976347"/>
            <a:ext cx="4076700" cy="469900"/>
          </a:xfrm>
          <a:prstGeom prst="rect">
            <a:avLst/>
          </a:prstGeom>
        </p:spPr>
      </p:pic>
      <p:pic>
        <p:nvPicPr>
          <p:cNvPr id="7" name="Picture 6" descr="textcolor_red_m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3273988"/>
            <a:ext cx="3949700" cy="444500"/>
          </a:xfrm>
          <a:prstGeom prst="rect">
            <a:avLst/>
          </a:prstGeom>
        </p:spPr>
      </p:pic>
      <p:pic>
        <p:nvPicPr>
          <p:cNvPr id="9" name="Picture 8" descr="textcolor_red_m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4406901"/>
            <a:ext cx="1651000" cy="330200"/>
          </a:xfrm>
          <a:prstGeom prst="rect">
            <a:avLst/>
          </a:prstGeom>
        </p:spPr>
      </p:pic>
      <p:pic>
        <p:nvPicPr>
          <p:cNvPr id="10" name="Picture 9" descr="textcolor_blue_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65" y="5354919"/>
            <a:ext cx="1803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5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Classification in English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grpSp>
        <p:nvGrpSpPr>
          <p:cNvPr id="7" name="Group 6"/>
          <p:cNvGrpSpPr/>
          <p:nvPr/>
        </p:nvGrpSpPr>
        <p:grpSpPr>
          <a:xfrm>
            <a:off x="341157" y="955496"/>
            <a:ext cx="2991866" cy="1878112"/>
            <a:chOff x="3090330" y="1121168"/>
            <a:chExt cx="2991866" cy="1878112"/>
          </a:xfrm>
        </p:grpSpPr>
        <p:sp>
          <p:nvSpPr>
            <p:cNvPr id="5" name="TextBox 4"/>
            <p:cNvSpPr txBox="1"/>
            <p:nvPr/>
          </p:nvSpPr>
          <p:spPr>
            <a:xfrm>
              <a:off x="3090330" y="1368779"/>
              <a:ext cx="1296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3366FF"/>
                  </a:solidFill>
                </a:rPr>
                <a:t>English</a:t>
              </a:r>
              <a:endParaRPr lang="en-US" sz="2400" b="1" dirty="0">
                <a:solidFill>
                  <a:srgbClr val="3366FF"/>
                </a:solidFill>
              </a:endParaRPr>
            </a:p>
          </p:txBody>
        </p:sp>
        <p:pic>
          <p:nvPicPr>
            <p:cNvPr id="6" name="Picture 5" descr="Screen Shot 2019-02-06 at 10.45.1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337" y="1121168"/>
              <a:ext cx="1504859" cy="1878112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8420433" y="2165339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Politics</a:t>
            </a:r>
          </a:p>
        </p:txBody>
      </p:sp>
      <p:sp>
        <p:nvSpPr>
          <p:cNvPr id="9" name="Oval 8"/>
          <p:cNvSpPr/>
          <p:nvPr/>
        </p:nvSpPr>
        <p:spPr>
          <a:xfrm>
            <a:off x="8116324" y="4123101"/>
            <a:ext cx="220260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Entertainment</a:t>
            </a:r>
          </a:p>
        </p:txBody>
      </p:sp>
      <p:sp>
        <p:nvSpPr>
          <p:cNvPr id="10" name="Oval 9"/>
          <p:cNvSpPr/>
          <p:nvPr/>
        </p:nvSpPr>
        <p:spPr>
          <a:xfrm>
            <a:off x="8521023" y="3138310"/>
            <a:ext cx="136764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Sports</a:t>
            </a:r>
          </a:p>
        </p:txBody>
      </p:sp>
      <p:sp>
        <p:nvSpPr>
          <p:cNvPr id="11" name="Oval 10"/>
          <p:cNvSpPr/>
          <p:nvPr/>
        </p:nvSpPr>
        <p:spPr>
          <a:xfrm>
            <a:off x="8453304" y="1286798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Science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597" y="3131603"/>
            <a:ext cx="9669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“NASA” </a:t>
            </a:r>
          </a:p>
          <a:p>
            <a:endParaRPr lang="en-US" dirty="0" smtClean="0">
              <a:solidFill>
                <a:srgbClr val="0432FF"/>
              </a:solidFill>
            </a:endParaRPr>
          </a:p>
          <a:p>
            <a:r>
              <a:rPr lang="en-US" dirty="0" smtClean="0">
                <a:solidFill>
                  <a:srgbClr val="0432FF"/>
                </a:solidFill>
              </a:rPr>
              <a:t>“shuts”  </a:t>
            </a:r>
          </a:p>
          <a:p>
            <a:endParaRPr lang="en-US" dirty="0" smtClean="0">
              <a:solidFill>
                <a:srgbClr val="0432FF"/>
              </a:solidFill>
            </a:endParaRPr>
          </a:p>
          <a:p>
            <a:r>
              <a:rPr lang="en-US" dirty="0" smtClean="0">
                <a:solidFill>
                  <a:srgbClr val="0432FF"/>
                </a:solidFill>
              </a:rPr>
              <a:t>“down”</a:t>
            </a:r>
          </a:p>
          <a:p>
            <a:endParaRPr lang="en-US" dirty="0" smtClean="0">
              <a:solidFill>
                <a:srgbClr val="0432FF"/>
              </a:solidFill>
            </a:endParaRPr>
          </a:p>
          <a:p>
            <a:r>
              <a:rPr lang="en-US" dirty="0" smtClean="0">
                <a:solidFill>
                  <a:srgbClr val="0432FF"/>
                </a:solidFill>
              </a:rPr>
              <a:t>“Mars”</a:t>
            </a:r>
          </a:p>
          <a:p>
            <a:endParaRPr lang="en-US" dirty="0" smtClean="0">
              <a:solidFill>
                <a:srgbClr val="0432FF"/>
              </a:solidFill>
            </a:endParaRPr>
          </a:p>
          <a:p>
            <a:r>
              <a:rPr lang="en-US" dirty="0" smtClean="0">
                <a:solidFill>
                  <a:srgbClr val="0432FF"/>
                </a:solidFill>
              </a:rPr>
              <a:t>“rover” 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6023" y="3597503"/>
            <a:ext cx="6950065" cy="954107"/>
          </a:xfrm>
          <a:prstGeom prst="rect">
            <a:avLst/>
          </a:prstGeom>
          <a:solidFill>
            <a:srgbClr val="FFE2C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We need to represent a document </a:t>
            </a:r>
          </a:p>
          <a:p>
            <a:pPr algn="ctr"/>
            <a:r>
              <a:rPr lang="en-US" sz="2800" dirty="0" smtClean="0"/>
              <a:t>using features of smaller units (the words).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5782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MultiCCA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31" name="Picture 30" descr="langle_textcol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34" y="1357924"/>
            <a:ext cx="4864100" cy="469900"/>
          </a:xfrm>
          <a:prstGeom prst="rect">
            <a:avLst/>
          </a:prstGeom>
        </p:spPr>
      </p:pic>
      <p:pic>
        <p:nvPicPr>
          <p:cNvPr id="32" name="Picture 31" descr="langle_textcol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50" y="2432581"/>
            <a:ext cx="4775200" cy="4699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9625" y="3810000"/>
            <a:ext cx="10723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Perform CCA for </a:t>
            </a:r>
            <a:r>
              <a:rPr lang="en-US" sz="2400" dirty="0" smtClean="0">
                <a:solidFill>
                  <a:srgbClr val="0432FF"/>
                </a:solidFill>
              </a:rPr>
              <a:t>English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Spanish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Project Spanish vectors into the shared space, do not modify </a:t>
            </a:r>
            <a:r>
              <a:rPr lang="en-US" sz="2400" dirty="0" smtClean="0">
                <a:solidFill>
                  <a:srgbClr val="0432FF"/>
                </a:solidFill>
              </a:rPr>
              <a:t>English</a:t>
            </a:r>
            <a:r>
              <a:rPr lang="en-US" sz="2400" dirty="0" smtClean="0"/>
              <a:t> vectors.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03275" y="4581525"/>
            <a:ext cx="10722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Perform CCA for </a:t>
            </a:r>
            <a:r>
              <a:rPr lang="en-US" sz="2400" dirty="0" smtClean="0">
                <a:solidFill>
                  <a:srgbClr val="0432FF"/>
                </a:solidFill>
              </a:rPr>
              <a:t>English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008000"/>
                </a:solidFill>
              </a:rPr>
              <a:t>German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Project </a:t>
            </a:r>
            <a:r>
              <a:rPr lang="en-US" sz="2400" dirty="0" smtClean="0">
                <a:solidFill>
                  <a:srgbClr val="008000"/>
                </a:solidFill>
              </a:rPr>
              <a:t>German</a:t>
            </a:r>
            <a:r>
              <a:rPr lang="en-US" sz="2400" dirty="0" smtClean="0"/>
              <a:t> vectors into the shared space, do not modify </a:t>
            </a:r>
            <a:r>
              <a:rPr lang="en-US" sz="2400" dirty="0" smtClean="0">
                <a:solidFill>
                  <a:srgbClr val="0432FF"/>
                </a:solidFill>
              </a:rPr>
              <a:t>English</a:t>
            </a:r>
            <a:r>
              <a:rPr lang="en-US" sz="2400" dirty="0" smtClean="0"/>
              <a:t> vectors.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876300" y="5448300"/>
            <a:ext cx="441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...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7552456" y="120072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303929" y="1120238"/>
            <a:ext cx="2919144" cy="93411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24764" y="6364446"/>
            <a:ext cx="223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Ammar</a:t>
            </a:r>
            <a:r>
              <a:rPr lang="en-US" dirty="0" smtClean="0"/>
              <a:t> et al. (2016)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90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Say I have aligned 100 languages using </a:t>
            </a:r>
            <a:r>
              <a:rPr lang="en-US" sz="2800" dirty="0" err="1" smtClean="0"/>
              <a:t>MultiSkip</a:t>
            </a:r>
            <a:r>
              <a:rPr lang="en-US" sz="2800" dirty="0" smtClean="0"/>
              <a:t> or </a:t>
            </a:r>
            <a:r>
              <a:rPr lang="en-US" sz="2800" dirty="0" err="1" smtClean="0"/>
              <a:t>MultiCCA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What happens when I want to add a new language?</a:t>
            </a:r>
          </a:p>
          <a:p>
            <a:pPr lvl="1"/>
            <a:r>
              <a:rPr lang="en-US" sz="2400" dirty="0" smtClean="0"/>
              <a:t>Which method is preferable?</a:t>
            </a:r>
          </a:p>
          <a:p>
            <a:pPr lvl="1"/>
            <a:endParaRPr lang="en-US" sz="2400" dirty="0"/>
          </a:p>
          <a:p>
            <a:endParaRPr lang="en-US" sz="2800" dirty="0" smtClean="0"/>
          </a:p>
          <a:p>
            <a:r>
              <a:rPr lang="en-US" sz="2800" dirty="0" smtClean="0"/>
              <a:t>Both </a:t>
            </a:r>
            <a:r>
              <a:rPr lang="en-US" sz="2800" dirty="0" err="1" smtClean="0"/>
              <a:t>MultiSkip</a:t>
            </a:r>
            <a:r>
              <a:rPr lang="en-US" sz="2800" dirty="0" smtClean="0"/>
              <a:t> and </a:t>
            </a:r>
            <a:r>
              <a:rPr lang="en-US" sz="2800" dirty="0" err="1" smtClean="0"/>
              <a:t>MultiCCA</a:t>
            </a:r>
            <a:r>
              <a:rPr lang="en-US" sz="2800" dirty="0" smtClean="0"/>
              <a:t> (as described today) use English as the bridge.</a:t>
            </a:r>
          </a:p>
          <a:p>
            <a:pPr lvl="1"/>
            <a:r>
              <a:rPr lang="en-US" sz="2400" dirty="0" smtClean="0"/>
              <a:t>Say I want to align Russian, </a:t>
            </a:r>
            <a:r>
              <a:rPr lang="en-US" sz="2400" dirty="0" err="1" smtClean="0"/>
              <a:t>Ukranian</a:t>
            </a:r>
            <a:r>
              <a:rPr lang="en-US" sz="2400" dirty="0" smtClean="0"/>
              <a:t>, Slovenian and English together.</a:t>
            </a:r>
          </a:p>
          <a:p>
            <a:pPr lvl="1"/>
            <a:r>
              <a:rPr lang="en-US" sz="2400" dirty="0" smtClean="0"/>
              <a:t>What can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93831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3-14 at 3.1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6" y="1611248"/>
            <a:ext cx="10076033" cy="382971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681709" y="2321102"/>
            <a:ext cx="2557791" cy="3017627"/>
            <a:chOff x="6094084" y="2321102"/>
            <a:chExt cx="2557791" cy="3017627"/>
          </a:xfrm>
        </p:grpSpPr>
        <p:sp>
          <p:nvSpPr>
            <p:cNvPr id="9" name="Rectangle 8"/>
            <p:cNvSpPr/>
            <p:nvPr/>
          </p:nvSpPr>
          <p:spPr>
            <a:xfrm>
              <a:off x="6094084" y="2915866"/>
              <a:ext cx="2557791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5897" y="2321102"/>
              <a:ext cx="2465978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5441081" y="313747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62217" y="313747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Multilingual Encyclopedic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  <p:sp>
        <p:nvSpPr>
          <p:cNvPr id="12" name="Rectangle 11"/>
          <p:cNvSpPr/>
          <p:nvPr/>
        </p:nvSpPr>
        <p:spPr>
          <a:xfrm>
            <a:off x="10321787" y="3102283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808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14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88" y="3339495"/>
            <a:ext cx="10601113" cy="533400"/>
          </a:xfrm>
        </p:spPr>
        <p:txBody>
          <a:bodyPr/>
          <a:lstStyle/>
          <a:p>
            <a:r>
              <a:rPr lang="en-US" dirty="0" smtClean="0"/>
              <a:t>Evaluation of Cross-lingual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43567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forms of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608" y="1251856"/>
            <a:ext cx="12070080" cy="4484915"/>
          </a:xfrm>
        </p:spPr>
        <p:txBody>
          <a:bodyPr/>
          <a:lstStyle/>
          <a:p>
            <a:r>
              <a:rPr lang="en-US" sz="2800" dirty="0" smtClean="0"/>
              <a:t>Intrinsic</a:t>
            </a:r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ow good are vectors at representing word meaning and relationships?</a:t>
            </a:r>
          </a:p>
          <a:p>
            <a:pPr lvl="1"/>
            <a:r>
              <a:rPr lang="en-US" sz="2400" dirty="0" smtClean="0"/>
              <a:t>Involves probing vectors to see if they encode known relationships.</a:t>
            </a:r>
          </a:p>
          <a:p>
            <a:pPr lvl="1"/>
            <a:r>
              <a:rPr lang="en-US" sz="2400" dirty="0" smtClean="0"/>
              <a:t>E.g., can we identify the correct translation using the vectors?</a:t>
            </a:r>
          </a:p>
          <a:p>
            <a:endParaRPr lang="en-US" sz="2800" dirty="0" smtClean="0"/>
          </a:p>
          <a:p>
            <a:r>
              <a:rPr lang="en-US" sz="2800" dirty="0" smtClean="0"/>
              <a:t>Extrinsic</a:t>
            </a:r>
          </a:p>
          <a:p>
            <a:pPr lvl="1"/>
            <a:r>
              <a:rPr lang="en-US" sz="2400" dirty="0" smtClean="0"/>
              <a:t>How good are vectors when used as features in downstream tasks?</a:t>
            </a:r>
          </a:p>
          <a:p>
            <a:pPr lvl="1"/>
            <a:r>
              <a:rPr lang="en-US" sz="2400" dirty="0" smtClean="0"/>
              <a:t>Involves using the vectors as features in a model performing a different task</a:t>
            </a:r>
          </a:p>
          <a:p>
            <a:pPr lvl="1"/>
            <a:r>
              <a:rPr lang="en-US" sz="2400" dirty="0" smtClean="0"/>
              <a:t>E.g., use word vectors for doing NER.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4604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Bilingual Dictionary Induction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8566293" y="1912055"/>
            <a:ext cx="1890889" cy="2862323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Gold Dictionary</a:t>
            </a:r>
          </a:p>
          <a:p>
            <a:pPr algn="ctr"/>
            <a:endParaRPr lang="is-IS" dirty="0" smtClean="0"/>
          </a:p>
          <a:p>
            <a:pPr algn="ctr"/>
            <a:r>
              <a:rPr lang="is-IS" dirty="0" smtClean="0"/>
              <a:t>(</a:t>
            </a:r>
            <a:r>
              <a:rPr lang="en-US" dirty="0" smtClean="0">
                <a:solidFill>
                  <a:srgbClr val="0432FF"/>
                </a:solidFill>
              </a:rPr>
              <a:t>white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blanc</a:t>
            </a:r>
            <a:r>
              <a:rPr lang="is-IS" dirty="0" smtClean="0"/>
              <a:t>)</a:t>
            </a:r>
          </a:p>
          <a:p>
            <a:pPr algn="ctr"/>
            <a:r>
              <a:rPr lang="is-IS" dirty="0" smtClean="0"/>
              <a:t>…</a:t>
            </a:r>
          </a:p>
          <a:p>
            <a:pPr algn="ctr"/>
            <a:r>
              <a:rPr lang="en-US" b="1" dirty="0" smtClean="0"/>
              <a:t>(</a:t>
            </a:r>
            <a:r>
              <a:rPr lang="en-US" b="1" dirty="0" smtClean="0">
                <a:solidFill>
                  <a:srgbClr val="0432FF"/>
                </a:solidFill>
              </a:rPr>
              <a:t>past</a:t>
            </a:r>
            <a:r>
              <a:rPr lang="en-US" b="1" dirty="0" smtClean="0"/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passe</a:t>
            </a:r>
            <a:r>
              <a:rPr lang="en-US" b="1" dirty="0" smtClean="0"/>
              <a:t>)</a:t>
            </a:r>
          </a:p>
          <a:p>
            <a:pPr algn="ctr"/>
            <a:r>
              <a:rPr lang="is-IS" dirty="0" smtClean="0"/>
              <a:t>…</a:t>
            </a:r>
            <a:endParaRPr lang="en-US" dirty="0" smtClean="0"/>
          </a:p>
          <a:p>
            <a:pPr algn="ctr"/>
            <a:r>
              <a:rPr lang="en-US" dirty="0"/>
              <a:t>(</a:t>
            </a:r>
            <a:r>
              <a:rPr lang="en-US" dirty="0" smtClean="0">
                <a:solidFill>
                  <a:srgbClr val="0432FF"/>
                </a:solidFill>
              </a:rPr>
              <a:t>watch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garde</a:t>
            </a:r>
            <a:r>
              <a:rPr lang="en-US" dirty="0" smtClean="0"/>
              <a:t>)</a:t>
            </a:r>
          </a:p>
          <a:p>
            <a:pPr algn="ctr"/>
            <a:r>
              <a:rPr lang="is-IS" dirty="0" smtClean="0"/>
              <a:t>…</a:t>
            </a:r>
            <a:endParaRPr lang="en-US" dirty="0" smtClean="0"/>
          </a:p>
          <a:p>
            <a:pPr algn="ctr"/>
            <a:r>
              <a:rPr lang="en-US" dirty="0"/>
              <a:t>(</a:t>
            </a:r>
            <a:r>
              <a:rPr lang="en-US" dirty="0" smtClean="0">
                <a:solidFill>
                  <a:srgbClr val="0432FF"/>
                </a:solidFill>
              </a:rPr>
              <a:t>school</a:t>
            </a:r>
            <a:r>
              <a:rPr lang="en-US" dirty="0" smtClean="0"/>
              <a:t>, </a:t>
            </a:r>
            <a:r>
              <a:rPr lang="en-US" dirty="0" err="1">
                <a:solidFill>
                  <a:srgbClr val="FF0000"/>
                </a:solidFill>
              </a:rPr>
              <a:t>école</a:t>
            </a:r>
            <a:r>
              <a:rPr lang="en-US" dirty="0"/>
              <a:t>)</a:t>
            </a:r>
            <a:endParaRPr lang="en-US" dirty="0" smtClean="0"/>
          </a:p>
          <a:p>
            <a:pPr algn="ctr"/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87221" y="1756830"/>
            <a:ext cx="3541885" cy="3146778"/>
            <a:chOff x="1933223" y="2878665"/>
            <a:chExt cx="3541885" cy="3146778"/>
          </a:xfrm>
        </p:grpSpPr>
        <p:sp>
          <p:nvSpPr>
            <p:cNvPr id="7" name="TextBox 6"/>
            <p:cNvSpPr txBox="1"/>
            <p:nvPr/>
          </p:nvSpPr>
          <p:spPr>
            <a:xfrm>
              <a:off x="1933223" y="3937000"/>
              <a:ext cx="620971" cy="36933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past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2956" y="3031067"/>
              <a:ext cx="851916" cy="36933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baisse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44246" y="4030133"/>
              <a:ext cx="800632" cy="36933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passe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7245" y="5525911"/>
              <a:ext cx="1070012" cy="36933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accepter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5400000">
              <a:off x="3979334" y="3612444"/>
              <a:ext cx="931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dirty="0" smtClean="0"/>
                <a:t>…....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3855767" y="4816922"/>
              <a:ext cx="1201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dirty="0" smtClean="0"/>
                <a:t>…...........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7" idx="3"/>
              <a:endCxn id="8" idx="1"/>
            </p:cNvCxnSpPr>
            <p:nvPr/>
          </p:nvCxnSpPr>
          <p:spPr>
            <a:xfrm flipV="1">
              <a:off x="2554194" y="3215733"/>
              <a:ext cx="1478762" cy="9059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3"/>
              <a:endCxn id="9" idx="1"/>
            </p:cNvCxnSpPr>
            <p:nvPr/>
          </p:nvCxnSpPr>
          <p:spPr>
            <a:xfrm>
              <a:off x="2554194" y="4121666"/>
              <a:ext cx="1490052" cy="93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  <a:endCxn id="10" idx="1"/>
            </p:cNvCxnSpPr>
            <p:nvPr/>
          </p:nvCxnSpPr>
          <p:spPr>
            <a:xfrm>
              <a:off x="2554194" y="4121666"/>
              <a:ext cx="1363051" cy="1588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/>
            <p:cNvSpPr/>
            <p:nvPr/>
          </p:nvSpPr>
          <p:spPr>
            <a:xfrm rot="10800000">
              <a:off x="5094109" y="2878665"/>
              <a:ext cx="380999" cy="3146778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202086" y="1530747"/>
            <a:ext cx="1815621" cy="1506325"/>
            <a:chOff x="2965534" y="568675"/>
            <a:chExt cx="2196901" cy="1822654"/>
          </a:xfrm>
        </p:grpSpPr>
        <p:sp>
          <p:nvSpPr>
            <p:cNvPr id="18" name="TextBox 17"/>
            <p:cNvSpPr txBox="1"/>
            <p:nvPr/>
          </p:nvSpPr>
          <p:spPr>
            <a:xfrm>
              <a:off x="2965534" y="568675"/>
              <a:ext cx="219690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English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D8E176CA-F90C-044F-BF77-1DF05531FA2F}"/>
              </a:ext>
            </a:extLst>
          </p:cNvPr>
          <p:cNvGrpSpPr/>
          <p:nvPr/>
        </p:nvGrpSpPr>
        <p:grpSpPr>
          <a:xfrm>
            <a:off x="236220" y="3184058"/>
            <a:ext cx="1781257" cy="1482603"/>
            <a:chOff x="1018901" y="4844109"/>
            <a:chExt cx="2155321" cy="1793951"/>
          </a:xfrm>
        </p:grpSpPr>
        <p:sp>
          <p:nvSpPr>
            <p:cNvPr id="21" name="TextBox 20"/>
            <p:cNvSpPr txBox="1"/>
            <p:nvPr/>
          </p:nvSpPr>
          <p:spPr>
            <a:xfrm>
              <a:off x="1018901" y="6228409"/>
              <a:ext cx="215532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French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199" y="4844109"/>
              <a:ext cx="1295400" cy="13843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880319" y="2871593"/>
            <a:ext cx="1236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Top 10</a:t>
            </a:r>
          </a:p>
          <a:p>
            <a:pPr algn="ctr"/>
            <a:r>
              <a:rPr lang="en-US" dirty="0" smtClean="0"/>
              <a:t>Nearest</a:t>
            </a:r>
          </a:p>
          <a:p>
            <a:pPr algn="ctr"/>
            <a:r>
              <a:rPr lang="en-US" dirty="0" smtClean="0"/>
              <a:t>Neighbors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62023" y="5647765"/>
            <a:ext cx="106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Accuracy@10 </a:t>
            </a:r>
            <a:r>
              <a:rPr lang="mr-IN" sz="2400" dirty="0" smtClean="0"/>
              <a:t>–</a:t>
            </a:r>
            <a:r>
              <a:rPr lang="en-US" sz="2400" dirty="0" smtClean="0"/>
              <a:t> How often is the correct translation in the top-10 neighbors?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5803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757048640"/>
              </p:ext>
            </p:extLst>
          </p:nvPr>
        </p:nvGraphicFramePr>
        <p:xfrm>
          <a:off x="1887527" y="1035442"/>
          <a:ext cx="8934454" cy="4695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17519" y="5775395"/>
            <a:ext cx="7534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4616" y="5808955"/>
            <a:ext cx="208665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 + sentence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67848" y="5819940"/>
            <a:ext cx="1225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sentence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4043" y="5773183"/>
            <a:ext cx="1311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446895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Cross-lingual Document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  <p:cxnSp>
        <p:nvCxnSpPr>
          <p:cNvPr id="7" name="Straight Connector 6"/>
          <p:cNvCxnSpPr/>
          <p:nvPr/>
        </p:nvCxnSpPr>
        <p:spPr>
          <a:xfrm>
            <a:off x="6237111" y="1001889"/>
            <a:ext cx="0" cy="5743222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5222" y="5799666"/>
            <a:ext cx="36824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Training on </a:t>
            </a:r>
            <a:r>
              <a:rPr lang="en-US" sz="3200" dirty="0" smtClean="0">
                <a:solidFill>
                  <a:srgbClr val="0432FF"/>
                </a:solidFill>
              </a:rPr>
              <a:t>English</a:t>
            </a:r>
            <a:endParaRPr lang="en-US" sz="3200" dirty="0">
              <a:solidFill>
                <a:srgbClr val="0432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0622" y="5853289"/>
            <a:ext cx="3446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Testing on </a:t>
            </a:r>
            <a:r>
              <a:rPr lang="en-US" sz="3200" dirty="0" smtClean="0">
                <a:solidFill>
                  <a:srgbClr val="FF0000"/>
                </a:solidFill>
              </a:rPr>
              <a:t>French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45" name="Straight Arrow Connector 73"/>
          <p:cNvCxnSpPr/>
          <p:nvPr/>
        </p:nvCxnSpPr>
        <p:spPr>
          <a:xfrm>
            <a:off x="2317044" y="2356556"/>
            <a:ext cx="961772" cy="737552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3"/>
          <p:cNvCxnSpPr/>
          <p:nvPr/>
        </p:nvCxnSpPr>
        <p:spPr>
          <a:xfrm flipV="1">
            <a:off x="2257778" y="3779290"/>
            <a:ext cx="1021038" cy="677003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3"/>
          <p:cNvCxnSpPr/>
          <p:nvPr/>
        </p:nvCxnSpPr>
        <p:spPr>
          <a:xfrm flipV="1">
            <a:off x="3810001" y="3434703"/>
            <a:ext cx="502057" cy="199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73"/>
          <p:cNvCxnSpPr/>
          <p:nvPr/>
        </p:nvCxnSpPr>
        <p:spPr>
          <a:xfrm>
            <a:off x="8238066" y="2311400"/>
            <a:ext cx="1442960" cy="86717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3"/>
          <p:cNvCxnSpPr/>
          <p:nvPr/>
        </p:nvCxnSpPr>
        <p:spPr>
          <a:xfrm flipV="1">
            <a:off x="8219019" y="3520722"/>
            <a:ext cx="700810" cy="70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73"/>
          <p:cNvCxnSpPr/>
          <p:nvPr/>
        </p:nvCxnSpPr>
        <p:spPr>
          <a:xfrm flipV="1">
            <a:off x="8778538" y="3862874"/>
            <a:ext cx="902488" cy="768451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E69750E3-D163-794F-9508-F5C724F21743}"/>
              </a:ext>
            </a:extLst>
          </p:cNvPr>
          <p:cNvGrpSpPr/>
          <p:nvPr/>
        </p:nvGrpSpPr>
        <p:grpSpPr>
          <a:xfrm>
            <a:off x="627230" y="1296063"/>
            <a:ext cx="1598915" cy="1506325"/>
            <a:chOff x="3096642" y="568675"/>
            <a:chExt cx="1934686" cy="1822654"/>
          </a:xfrm>
        </p:grpSpPr>
        <p:sp>
          <p:nvSpPr>
            <p:cNvPr id="84" name="TextBox 83"/>
            <p:cNvSpPr txBox="1"/>
            <p:nvPr/>
          </p:nvSpPr>
          <p:spPr>
            <a:xfrm>
              <a:off x="3096642" y="568675"/>
              <a:ext cx="1934686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English </a:t>
              </a:r>
              <a:r>
                <a:rPr lang="en-US" sz="1600" dirty="0" smtClean="0"/>
                <a:t>Vectors</a:t>
              </a:r>
              <a:endParaRPr lang="en-US" sz="1600" dirty="0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xmlns="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6840725" y="1188205"/>
            <a:ext cx="1564551" cy="1598659"/>
            <a:chOff x="6840725" y="1188205"/>
            <a:chExt cx="1564551" cy="1598659"/>
          </a:xfrm>
        </p:grpSpPr>
        <p:sp>
          <p:nvSpPr>
            <p:cNvPr id="87" name="TextBox 86"/>
            <p:cNvSpPr txBox="1"/>
            <p:nvPr/>
          </p:nvSpPr>
          <p:spPr>
            <a:xfrm>
              <a:off x="6840725" y="1188205"/>
              <a:ext cx="15645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French </a:t>
              </a:r>
              <a:r>
                <a:rPr lang="en-US" sz="1600" dirty="0" smtClean="0"/>
                <a:t>Vectors</a:t>
              </a:r>
              <a:endParaRPr lang="en-US" sz="1600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xmlns="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083033" y="1642815"/>
              <a:ext cx="1070578" cy="1144049"/>
            </a:xfrm>
            <a:prstGeom prst="rect">
              <a:avLst/>
            </a:prstGeom>
          </p:spPr>
        </p:pic>
      </p:grpSp>
      <p:sp>
        <p:nvSpPr>
          <p:cNvPr id="90" name="Rounded Rectangle 89"/>
          <p:cNvSpPr/>
          <p:nvPr/>
        </p:nvSpPr>
        <p:spPr>
          <a:xfrm>
            <a:off x="6650006" y="3149600"/>
            <a:ext cx="1774889" cy="8509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Test Documents in French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300161" y="4089400"/>
            <a:ext cx="1952378" cy="8509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432FF"/>
                </a:solidFill>
              </a:rPr>
              <a:t>Train Documents </a:t>
            </a:r>
            <a:r>
              <a:rPr lang="en-US" dirty="0">
                <a:solidFill>
                  <a:srgbClr val="0432FF"/>
                </a:solidFill>
              </a:rPr>
              <a:t>in </a:t>
            </a:r>
            <a:r>
              <a:rPr lang="en-US" dirty="0" smtClean="0">
                <a:solidFill>
                  <a:srgbClr val="0432FF"/>
                </a:solidFill>
              </a:rPr>
              <a:t>English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473325" y="3128403"/>
            <a:ext cx="1466850" cy="6392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432FF"/>
                </a:solidFill>
              </a:rPr>
              <a:t>Training Algorithm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356100" y="3103003"/>
            <a:ext cx="1333500" cy="6392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Trained Classifier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8988425" y="3191903"/>
            <a:ext cx="1466850" cy="6392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Predictions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45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5417 0.17778 " pathEditMode="relative" ptsTypes="AA">
                                      <p:cBhvr>
                                        <p:cTn id="2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0" grpId="0" animBg="1"/>
      <p:bldP spid="92" grpId="0" animBg="1"/>
      <p:bldP spid="93" grpId="0" animBg="1"/>
      <p:bldP spid="93" grpId="1" animBg="1"/>
      <p:bldP spid="9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69459776"/>
              </p:ext>
            </p:extLst>
          </p:nvPr>
        </p:nvGraphicFramePr>
        <p:xfrm>
          <a:off x="2249981" y="883567"/>
          <a:ext cx="8185515" cy="532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27635" y="6161963"/>
            <a:ext cx="7534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94616" y="6181717"/>
            <a:ext cx="208665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 + sentence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6004" y="6178896"/>
            <a:ext cx="1225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sentence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0355" y="6159751"/>
            <a:ext cx="1311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530225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Which </a:t>
            </a:r>
            <a:r>
              <a:rPr lang="en-US" sz="3600" dirty="0" smtClean="0"/>
              <a:t>evaluation </a:t>
            </a:r>
            <a:r>
              <a:rPr lang="en-US" sz="3600" dirty="0"/>
              <a:t>is better</a:t>
            </a:r>
            <a:r>
              <a:rPr lang="en-US" sz="3600" dirty="0" smtClean="0"/>
              <a:t>? Intrinsic or Extrinsic?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9547"/>
            <a:ext cx="10972800" cy="4484915"/>
          </a:xfrm>
        </p:spPr>
        <p:txBody>
          <a:bodyPr/>
          <a:lstStyle/>
          <a:p>
            <a:r>
              <a:rPr lang="en-US" sz="3200" dirty="0" smtClean="0"/>
              <a:t>Hope</a:t>
            </a:r>
            <a:r>
              <a:rPr lang="en-US" sz="3200" dirty="0"/>
              <a:t> </a:t>
            </a:r>
            <a:r>
              <a:rPr lang="en-US" sz="3200" dirty="0" smtClean="0"/>
              <a:t>is “</a:t>
            </a:r>
            <a:r>
              <a:rPr lang="en-US" sz="3200" i="1" dirty="0" smtClean="0"/>
              <a:t>good performance intrinsic evaluation leads to good performance on extrinsic evaluation</a:t>
            </a:r>
            <a:r>
              <a:rPr lang="en-US" sz="3200" dirty="0" smtClean="0"/>
              <a:t>”.</a:t>
            </a:r>
          </a:p>
          <a:p>
            <a:r>
              <a:rPr lang="en-US" sz="3200" dirty="0" smtClean="0"/>
              <a:t>Rarely true in practice.</a:t>
            </a:r>
          </a:p>
          <a:p>
            <a:r>
              <a:rPr lang="en-US" sz="3200" dirty="0" smtClean="0"/>
              <a:t>Intrinsic evaluation is still useful (but not sufficient).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  <p:pic>
        <p:nvPicPr>
          <p:cNvPr id="7" name="Picture 6" descr="Screen Shot 2019-03-18 at 11.29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58" y="5064136"/>
            <a:ext cx="5725019" cy="1774756"/>
          </a:xfrm>
          <a:prstGeom prst="rect">
            <a:avLst/>
          </a:prstGeom>
        </p:spPr>
      </p:pic>
      <p:pic>
        <p:nvPicPr>
          <p:cNvPr id="8" name="Picture 7" descr="Screen Shot 2019-03-18 at 11.3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88" y="3460569"/>
            <a:ext cx="6256424" cy="176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34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(Monolingual) Word 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69750E3-D163-794F-9508-F5C724F21743}"/>
              </a:ext>
            </a:extLst>
          </p:cNvPr>
          <p:cNvGrpSpPr/>
          <p:nvPr/>
        </p:nvGrpSpPr>
        <p:grpSpPr>
          <a:xfrm>
            <a:off x="3305031" y="1399166"/>
            <a:ext cx="2486641" cy="1506325"/>
            <a:chOff x="2559570" y="568675"/>
            <a:chExt cx="3008831" cy="1822654"/>
          </a:xfrm>
        </p:grpSpPr>
        <p:sp>
          <p:nvSpPr>
            <p:cNvPr id="6" name="TextBox 5"/>
            <p:cNvSpPr txBox="1"/>
            <p:nvPr/>
          </p:nvSpPr>
          <p:spPr>
            <a:xfrm>
              <a:off x="2559570" y="568675"/>
              <a:ext cx="3008831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Word </a:t>
              </a:r>
              <a:r>
                <a:rPr lang="en-US" sz="1400" dirty="0" err="1" smtClean="0"/>
                <a:t>Embeddings</a:t>
              </a:r>
              <a:r>
                <a:rPr lang="en-US" sz="1400" dirty="0" smtClean="0"/>
                <a:t> </a:t>
              </a:r>
              <a:r>
                <a:rPr lang="en-US" sz="1400" dirty="0"/>
                <a:t>in English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111389" y="1841400"/>
            <a:ext cx="1402147" cy="1125844"/>
            <a:chOff x="1842171" y="2826630"/>
            <a:chExt cx="1402147" cy="1125844"/>
          </a:xfrm>
        </p:grpSpPr>
        <p:sp>
          <p:nvSpPr>
            <p:cNvPr id="9" name="TextBox 8"/>
            <p:cNvSpPr txBox="1"/>
            <p:nvPr/>
          </p:nvSpPr>
          <p:spPr>
            <a:xfrm>
              <a:off x="1842171" y="2826630"/>
              <a:ext cx="1402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English </a:t>
              </a:r>
              <a:r>
                <a:rPr lang="en-US" sz="1400" dirty="0" smtClean="0"/>
                <a:t>Corpus</a:t>
              </a:r>
              <a:endParaRPr lang="en-US" sz="1400" dirty="0"/>
            </a:p>
          </p:txBody>
        </p:sp>
        <p:pic>
          <p:nvPicPr>
            <p:cNvPr id="10" name="Picture 9" descr="1398320863296274629Stack of Papers.svg.med.png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3317903" y="2326379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55959" y="1357306"/>
            <a:ext cx="4567671" cy="2566077"/>
            <a:chOff x="5359210" y="3401968"/>
            <a:chExt cx="4567671" cy="2566077"/>
          </a:xfrm>
        </p:grpSpPr>
        <p:grpSp>
          <p:nvGrpSpPr>
            <p:cNvPr id="13" name="Group 12"/>
            <p:cNvGrpSpPr/>
            <p:nvPr/>
          </p:nvGrpSpPr>
          <p:grpSpPr>
            <a:xfrm>
              <a:off x="5359210" y="3401968"/>
              <a:ext cx="4496536" cy="2424017"/>
              <a:chOff x="5478368" y="2592900"/>
              <a:chExt cx="4496536" cy="242401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5478368" y="4035778"/>
                <a:ext cx="1323188" cy="9811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735083" y="4770628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king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57540" y="5260364"/>
              <a:ext cx="8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muffin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8227" y="5598713"/>
              <a:ext cx="672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cake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22405" y="3867453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book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0877" y="5171323"/>
              <a:ext cx="82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queen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86449" y="4032221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bike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41340" y="4051213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magazine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36734" y="3839663"/>
              <a:ext cx="50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car</a:t>
              </a:r>
              <a:endParaRPr lang="en-US" dirty="0">
                <a:solidFill>
                  <a:srgbClr val="3366FF"/>
                </a:solidFill>
              </a:endParaRPr>
            </a:p>
          </p:txBody>
        </p:sp>
      </p:grpSp>
      <p:sp>
        <p:nvSpPr>
          <p:cNvPr id="26" name="Right Arrow 25"/>
          <p:cNvSpPr/>
          <p:nvPr/>
        </p:nvSpPr>
        <p:spPr>
          <a:xfrm>
            <a:off x="5474887" y="2325784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97976" y="3675188"/>
            <a:ext cx="11236410" cy="285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 smtClean="0"/>
              <a:t>Task Invariant.</a:t>
            </a:r>
          </a:p>
          <a:p>
            <a:pPr lvl="1"/>
            <a:r>
              <a:rPr lang="en-US" dirty="0" smtClean="0"/>
              <a:t>NER, Dependency Parsing, POS tagging, SRL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Easy to train.</a:t>
            </a:r>
          </a:p>
          <a:p>
            <a:pPr lvl="1"/>
            <a:r>
              <a:rPr lang="en-US" dirty="0" smtClean="0"/>
              <a:t>Fast implementations like word2vec</a:t>
            </a:r>
          </a:p>
          <a:p>
            <a:pPr lvl="1"/>
            <a:r>
              <a:rPr lang="en-US" dirty="0" smtClean="0"/>
              <a:t>Raw text extremely easy to find. </a:t>
            </a:r>
          </a:p>
          <a:p>
            <a:r>
              <a:rPr lang="en-US" dirty="0" smtClean="0"/>
              <a:t>Compact representations.</a:t>
            </a:r>
          </a:p>
          <a:p>
            <a:pPr lvl="1"/>
            <a:r>
              <a:rPr lang="en-US" dirty="0" smtClean="0"/>
              <a:t>Large vocabularies can be represented using 100 dimensional vectors.</a:t>
            </a:r>
          </a:p>
          <a:p>
            <a:endParaRPr lang="en-US" dirty="0" smtClean="0"/>
          </a:p>
          <a:p>
            <a:pPr marL="0" indent="0">
              <a:buFont typeface="Wingdings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4287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Work </a:t>
            </a:r>
            <a:r>
              <a:rPr lang="mr-IN" dirty="0" smtClean="0"/>
              <a:t>–</a:t>
            </a:r>
            <a:r>
              <a:rPr lang="en-US" dirty="0" smtClean="0"/>
              <a:t> Multilingual BERT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  <p:pic>
        <p:nvPicPr>
          <p:cNvPr id="6" name="Picture 5" descr="Screen Shot 2019-03-14 at 10.3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81" y="972399"/>
            <a:ext cx="8327300" cy="3076950"/>
          </a:xfrm>
          <a:prstGeom prst="rect">
            <a:avLst/>
          </a:prstGeom>
        </p:spPr>
      </p:pic>
      <p:pic>
        <p:nvPicPr>
          <p:cNvPr id="7" name="Picture 6" descr="Screen Shot 2019-03-14 at 10.40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27" y="2828308"/>
            <a:ext cx="7570273" cy="377129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Rectangular Callout 2"/>
          <p:cNvSpPr/>
          <p:nvPr/>
        </p:nvSpPr>
        <p:spPr>
          <a:xfrm>
            <a:off x="109801" y="3668889"/>
            <a:ext cx="2196022" cy="2193985"/>
          </a:xfrm>
          <a:prstGeom prst="wedgeRectCallout">
            <a:avLst>
              <a:gd name="adj1" fmla="val 71152"/>
              <a:gd name="adj2" fmla="val 490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We discussed some of these techniques earlier today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6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Work </a:t>
            </a:r>
            <a:r>
              <a:rPr lang="mr-IN" dirty="0" smtClean="0"/>
              <a:t>–</a:t>
            </a:r>
            <a:r>
              <a:rPr lang="en-US" dirty="0" smtClean="0"/>
              <a:t> Multilingual </a:t>
            </a:r>
            <a:r>
              <a:rPr lang="en-US" dirty="0" err="1" smtClean="0"/>
              <a:t>ELMo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  <p:pic>
        <p:nvPicPr>
          <p:cNvPr id="5" name="Picture 4" descr="Screen Shot 2019-03-14 at 10.3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5" y="1013323"/>
            <a:ext cx="9160030" cy="4024247"/>
          </a:xfrm>
          <a:prstGeom prst="rect">
            <a:avLst/>
          </a:prstGeom>
        </p:spPr>
      </p:pic>
      <p:pic>
        <p:nvPicPr>
          <p:cNvPr id="3" name="Picture 2" descr="Screen Shot 2019-03-14 at 10.3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3595243"/>
            <a:ext cx="10076033" cy="25932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33414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Work </a:t>
            </a:r>
            <a:r>
              <a:rPr lang="mr-IN" dirty="0" smtClean="0"/>
              <a:t>–</a:t>
            </a:r>
            <a:r>
              <a:rPr lang="en-US" dirty="0" smtClean="0"/>
              <a:t> Pre-training with </a:t>
            </a:r>
            <a:r>
              <a:rPr lang="en-US" dirty="0"/>
              <a:t>Parallel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  <p:pic>
        <p:nvPicPr>
          <p:cNvPr id="5" name="Picture 4" descr="Screen Shot 2019-03-18 at 11.1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2037865"/>
            <a:ext cx="11083636" cy="2992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5928" y="1380574"/>
            <a:ext cx="251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The curtains were blue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60934" y="1381111"/>
            <a:ext cx="27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Les </a:t>
            </a:r>
            <a:r>
              <a:rPr lang="en-US" dirty="0" err="1" smtClean="0">
                <a:solidFill>
                  <a:srgbClr val="FF0000"/>
                </a:solidFill>
              </a:rPr>
              <a:t>rideaux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etaient</a:t>
            </a:r>
            <a:r>
              <a:rPr lang="en-US" dirty="0" smtClean="0">
                <a:solidFill>
                  <a:srgbClr val="FF0000"/>
                </a:solidFill>
              </a:rPr>
              <a:t> bleus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Screen Shot 2019-03-18 at 11.22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1" y="4862437"/>
            <a:ext cx="6073945" cy="219626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37701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Work </a:t>
            </a:r>
            <a:r>
              <a:rPr lang="mr-IN" dirty="0" smtClean="0"/>
              <a:t>–</a:t>
            </a:r>
            <a:r>
              <a:rPr lang="en-US" dirty="0" smtClean="0"/>
              <a:t> Self-learning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83</a:t>
            </a:fld>
            <a:endParaRPr lang="en-US" altLang="zh-TW"/>
          </a:p>
        </p:txBody>
      </p:sp>
      <p:pic>
        <p:nvPicPr>
          <p:cNvPr id="3" name="Picture 2" descr="Screen Shot 2019-03-19 at 9.47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66" y="1221427"/>
            <a:ext cx="5565085" cy="51525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3034" y="2708855"/>
            <a:ext cx="3744862" cy="179714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46028" y="6444949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 err="1" smtClean="0"/>
              <a:t>Mikel</a:t>
            </a:r>
            <a:r>
              <a:rPr lang="en-US" dirty="0" smtClean="0"/>
              <a:t> </a:t>
            </a:r>
            <a:r>
              <a:rPr lang="en-US" dirty="0" err="1" smtClean="0"/>
              <a:t>Artexte’s</a:t>
            </a:r>
            <a:r>
              <a:rPr lang="en-US" dirty="0" smtClean="0"/>
              <a:t> talk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17154" y="4513451"/>
            <a:ext cx="3744862" cy="186322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73609" y="3329388"/>
            <a:ext cx="6568564" cy="1200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Now used as initialization step for doing </a:t>
            </a:r>
          </a:p>
          <a:p>
            <a:pPr algn="ctr"/>
            <a:r>
              <a:rPr lang="en-US" sz="2400" b="1" dirty="0" smtClean="0"/>
              <a:t>Unsupervised(!!)</a:t>
            </a:r>
            <a:r>
              <a:rPr lang="en-US" sz="2400" dirty="0" smtClean="0"/>
              <a:t> Machine Translation in recent 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5982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Handling Out of Vocabulary (OOV) Words.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Good Cross-lingual </a:t>
            </a:r>
            <a:r>
              <a:rPr lang="en-US" b="1" u="sng" dirty="0" smtClean="0"/>
              <a:t>Sentence</a:t>
            </a:r>
            <a:r>
              <a:rPr lang="en-US" dirty="0" smtClean="0"/>
              <a:t> Representations.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84</a:t>
            </a:fld>
            <a:endParaRPr lang="en-US" altLang="zh-TW"/>
          </a:p>
        </p:txBody>
      </p:sp>
      <p:sp>
        <p:nvSpPr>
          <p:cNvPr id="6" name="TextBox 5"/>
          <p:cNvSpPr txBox="1"/>
          <p:nvPr/>
        </p:nvSpPr>
        <p:spPr>
          <a:xfrm>
            <a:off x="2843535" y="1919000"/>
            <a:ext cx="6769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800000"/>
                </a:solidFill>
              </a:rPr>
              <a:t>Donau</a:t>
            </a:r>
            <a:r>
              <a:rPr lang="en-US" sz="2400" b="1" dirty="0" err="1" smtClean="0">
                <a:solidFill>
                  <a:srgbClr val="008000"/>
                </a:solidFill>
              </a:rPr>
              <a:t>dampfschiff</a:t>
            </a:r>
            <a:r>
              <a:rPr lang="en-US" sz="2400" b="1" dirty="0" err="1" smtClean="0"/>
              <a:t>fahrts</a:t>
            </a:r>
            <a:r>
              <a:rPr lang="en-US" sz="2400" b="1" dirty="0" err="1" smtClean="0">
                <a:solidFill>
                  <a:srgbClr val="FF8000"/>
                </a:solidFill>
              </a:rPr>
              <a:t>gesellschafts</a:t>
            </a:r>
            <a:r>
              <a:rPr lang="en-US" sz="2400" b="1" dirty="0" err="1" smtClean="0">
                <a:solidFill>
                  <a:srgbClr val="660066"/>
                </a:solidFill>
              </a:rPr>
              <a:t>kapitän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2428" y="2443618"/>
            <a:ext cx="5828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“Danube</a:t>
            </a:r>
            <a:r>
              <a:rPr lang="en-US" sz="2400" b="1" dirty="0" smtClean="0"/>
              <a:t> </a:t>
            </a:r>
            <a:r>
              <a:rPr lang="en-US" sz="2400" b="1" dirty="0">
                <a:solidFill>
                  <a:srgbClr val="008000"/>
                </a:solidFill>
              </a:rPr>
              <a:t>steamship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8000"/>
                </a:solidFill>
              </a:rPr>
              <a:t>company</a:t>
            </a:r>
            <a:r>
              <a:rPr lang="en-US" sz="2400" b="1" dirty="0"/>
              <a:t> </a:t>
            </a:r>
            <a:r>
              <a:rPr lang="en-US" sz="2400" b="1" dirty="0" smtClean="0">
                <a:solidFill>
                  <a:srgbClr val="660066"/>
                </a:solidFill>
              </a:rPr>
              <a:t>captain”</a:t>
            </a:r>
            <a:endParaRPr lang="en-US" sz="2400" b="1" dirty="0">
              <a:solidFill>
                <a:srgbClr val="660066"/>
              </a:solidFill>
            </a:endParaRPr>
          </a:p>
        </p:txBody>
      </p:sp>
      <p:pic>
        <p:nvPicPr>
          <p:cNvPr id="9" name="Picture 8" descr="Screen Shot 2019-03-18 at 11.49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80" y="4322321"/>
            <a:ext cx="11518900" cy="13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17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My Work</a:t>
            </a:r>
            <a:r>
              <a:rPr lang="en-US" dirty="0"/>
              <a:t> </a:t>
            </a:r>
            <a:r>
              <a:rPr lang="en-US" dirty="0" smtClean="0"/>
              <a:t>in Cross-lingual NLP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85</a:t>
            </a:fld>
            <a:endParaRPr lang="en-US" altLang="zh-TW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5774B0AB-CBD8-2141-9856-EEB490A0BBD0}"/>
              </a:ext>
            </a:extLst>
          </p:cNvPr>
          <p:cNvSpPr/>
          <p:nvPr/>
        </p:nvSpPr>
        <p:spPr>
          <a:xfrm>
            <a:off x="6825350" y="1452138"/>
            <a:ext cx="4503279" cy="159336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34AA3230-4CD4-4B4A-AD29-64177729723A}"/>
              </a:ext>
            </a:extLst>
          </p:cNvPr>
          <p:cNvSpPr/>
          <p:nvPr/>
        </p:nvSpPr>
        <p:spPr>
          <a:xfrm>
            <a:off x="6780527" y="3125844"/>
            <a:ext cx="4503279" cy="17642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9AE37842-66FF-D34C-B64D-4CDA9A2539D5}"/>
              </a:ext>
            </a:extLst>
          </p:cNvPr>
          <p:cNvSpPr/>
          <p:nvPr/>
        </p:nvSpPr>
        <p:spPr>
          <a:xfrm>
            <a:off x="6780527" y="4941900"/>
            <a:ext cx="4503279" cy="165784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4A26A187-E2C3-814A-8080-6F376799D5E6}"/>
              </a:ext>
            </a:extLst>
          </p:cNvPr>
          <p:cNvSpPr/>
          <p:nvPr/>
        </p:nvSpPr>
        <p:spPr>
          <a:xfrm>
            <a:off x="600464" y="4927976"/>
            <a:ext cx="5638067" cy="165552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D6C112C-B0B2-0F4B-A0A7-397A64C5E7D3}"/>
              </a:ext>
            </a:extLst>
          </p:cNvPr>
          <p:cNvSpPr/>
          <p:nvPr/>
        </p:nvSpPr>
        <p:spPr>
          <a:xfrm>
            <a:off x="582080" y="3109592"/>
            <a:ext cx="5638067" cy="17642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39CB3F-82AF-9C41-A901-ED2BD3B9B003}"/>
              </a:ext>
            </a:extLst>
          </p:cNvPr>
          <p:cNvSpPr txBox="1"/>
          <p:nvPr/>
        </p:nvSpPr>
        <p:spPr>
          <a:xfrm>
            <a:off x="2060012" y="958075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Lexical Semantics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19A76774-FB13-6849-8E07-2D826B291D54}"/>
              </a:ext>
            </a:extLst>
          </p:cNvPr>
          <p:cNvSpPr/>
          <p:nvPr/>
        </p:nvSpPr>
        <p:spPr>
          <a:xfrm>
            <a:off x="599141" y="1534186"/>
            <a:ext cx="5638067" cy="15050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4F245AB-27C8-7D49-AB1C-096E5A8452FD}"/>
              </a:ext>
            </a:extLst>
          </p:cNvPr>
          <p:cNvSpPr txBox="1"/>
          <p:nvPr/>
        </p:nvSpPr>
        <p:spPr>
          <a:xfrm>
            <a:off x="7419128" y="958075"/>
            <a:ext cx="346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Information Extraction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2CF0C45-2B66-AD4A-BC96-1604C87EC646}"/>
              </a:ext>
            </a:extLst>
          </p:cNvPr>
          <p:cNvSpPr txBox="1"/>
          <p:nvPr/>
        </p:nvSpPr>
        <p:spPr>
          <a:xfrm>
            <a:off x="599142" y="1718061"/>
            <a:ext cx="1909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Value of different </a:t>
            </a:r>
            <a:br>
              <a:rPr lang="en-US" sz="1600" b="1" dirty="0"/>
            </a:br>
            <a:r>
              <a:rPr lang="en-US" sz="1600" b="1" dirty="0"/>
              <a:t>forms of </a:t>
            </a:r>
            <a:br>
              <a:rPr lang="en-US" sz="1600" b="1" dirty="0"/>
            </a:br>
            <a:r>
              <a:rPr lang="en-US" sz="1600" b="1" dirty="0"/>
              <a:t>cross-lingual </a:t>
            </a:r>
            <a:br>
              <a:rPr lang="en-US" sz="1600" b="1" dirty="0"/>
            </a:br>
            <a:r>
              <a:rPr lang="en-US" sz="1600" b="1" dirty="0"/>
              <a:t>alignments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A59FD97-2546-8F40-8E09-96EE750A1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81" y="1758053"/>
            <a:ext cx="3210535" cy="886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0636865-FC0C-324A-AA57-69FBE7556DCE}"/>
              </a:ext>
            </a:extLst>
          </p:cNvPr>
          <p:cNvSpPr txBox="1"/>
          <p:nvPr/>
        </p:nvSpPr>
        <p:spPr>
          <a:xfrm>
            <a:off x="2132756" y="2700652"/>
            <a:ext cx="2708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(ACL 2016)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36672C4-0D05-CC4F-8D1C-9868B16E9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561" y="1541970"/>
            <a:ext cx="1950713" cy="10849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C0547CF-6399-A545-89AA-E25E6BECBE1D}"/>
              </a:ext>
            </a:extLst>
          </p:cNvPr>
          <p:cNvSpPr txBox="1"/>
          <p:nvPr/>
        </p:nvSpPr>
        <p:spPr>
          <a:xfrm>
            <a:off x="7590778" y="2670266"/>
            <a:ext cx="30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(ICASSP 2018)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419AAFE3-2FA2-ED4B-8EB0-3E27653F5D86}"/>
              </a:ext>
            </a:extLst>
          </p:cNvPr>
          <p:cNvGrpSpPr/>
          <p:nvPr/>
        </p:nvGrpSpPr>
        <p:grpSpPr>
          <a:xfrm>
            <a:off x="721441" y="5020219"/>
            <a:ext cx="5319541" cy="1181610"/>
            <a:chOff x="498620" y="3471256"/>
            <a:chExt cx="5319541" cy="118161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00F45437-3CE7-F24D-B7DD-CCD306EF7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406" y="3471256"/>
              <a:ext cx="3277755" cy="118161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E3DAAED-471E-204E-9E0E-0F28F06FA698}"/>
                </a:ext>
              </a:extLst>
            </p:cNvPr>
            <p:cNvSpPr txBox="1"/>
            <p:nvPr/>
          </p:nvSpPr>
          <p:spPr>
            <a:xfrm>
              <a:off x="498620" y="3947473"/>
              <a:ext cx="20457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Cross-lingual </a:t>
              </a:r>
              <a:br>
                <a:rPr lang="en-US" sz="1600" b="1" dirty="0"/>
              </a:br>
              <a:r>
                <a:rPr lang="en-US" sz="1600" b="1" dirty="0"/>
                <a:t>Lexical Entailment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98968B7-4714-2A43-830A-B23EABDC359A}"/>
              </a:ext>
            </a:extLst>
          </p:cNvPr>
          <p:cNvSpPr txBox="1"/>
          <p:nvPr/>
        </p:nvSpPr>
        <p:spPr>
          <a:xfrm>
            <a:off x="613083" y="3496455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Multi-sense </a:t>
            </a:r>
          </a:p>
          <a:p>
            <a:pPr algn="ctr"/>
            <a:r>
              <a:rPr lang="en-US" sz="1600" b="1" dirty="0"/>
              <a:t>Embeddings with </a:t>
            </a:r>
            <a:br>
              <a:rPr lang="en-US" sz="1600" b="1" dirty="0"/>
            </a:br>
            <a:r>
              <a:rPr lang="en-US" sz="1600" b="1" dirty="0"/>
              <a:t>Cross-lingual Signals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107F9AE-7301-6646-8E27-9CB7BC9BF8A6}"/>
              </a:ext>
            </a:extLst>
          </p:cNvPr>
          <p:cNvSpPr txBox="1"/>
          <p:nvPr/>
        </p:nvSpPr>
        <p:spPr>
          <a:xfrm>
            <a:off x="6920908" y="5269065"/>
            <a:ext cx="165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Low Resource </a:t>
            </a:r>
            <a:br>
              <a:rPr lang="en-US" sz="1600" b="1" dirty="0"/>
            </a:br>
            <a:r>
              <a:rPr lang="en-US" sz="1600" b="1" dirty="0"/>
              <a:t>Transliteration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A44045F-AED1-364F-BEAC-9BE34A4FC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331" y="5006998"/>
            <a:ext cx="1959850" cy="1178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B2D698E-4CB6-0A4D-88C1-7D5C4CBC0868}"/>
              </a:ext>
            </a:extLst>
          </p:cNvPr>
          <p:cNvSpPr txBox="1"/>
          <p:nvPr/>
        </p:nvSpPr>
        <p:spPr>
          <a:xfrm>
            <a:off x="1981358" y="6253806"/>
            <a:ext cx="2991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(NAACL 2018)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455D18B1-75AF-9B48-A68E-A9457CFCA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92" y="3230171"/>
            <a:ext cx="2869290" cy="11849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67EC3E2-766B-6543-9C98-4FE517A54E3D}"/>
              </a:ext>
            </a:extLst>
          </p:cNvPr>
          <p:cNvSpPr txBox="1"/>
          <p:nvPr/>
        </p:nvSpPr>
        <p:spPr>
          <a:xfrm>
            <a:off x="1271401" y="4485314"/>
            <a:ext cx="4435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(Repl4NLP 2017,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Best Paper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F2A3165-BC4D-7A40-A5E4-3DAC2CE61322}"/>
              </a:ext>
            </a:extLst>
          </p:cNvPr>
          <p:cNvSpPr txBox="1"/>
          <p:nvPr/>
        </p:nvSpPr>
        <p:spPr>
          <a:xfrm>
            <a:off x="7552096" y="6236608"/>
            <a:ext cx="30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(EMNLP 2018)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82BC8A8-C082-5440-9660-3CF78C896871}"/>
              </a:ext>
            </a:extLst>
          </p:cNvPr>
          <p:cNvGrpSpPr/>
          <p:nvPr/>
        </p:nvGrpSpPr>
        <p:grpSpPr>
          <a:xfrm>
            <a:off x="6972938" y="3179525"/>
            <a:ext cx="4087100" cy="1684901"/>
            <a:chOff x="7182632" y="3052955"/>
            <a:chExt cx="4087100" cy="168490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4BA8307A-54ED-5D43-8B1B-03FD2761E21A}"/>
                </a:ext>
              </a:extLst>
            </p:cNvPr>
            <p:cNvGrpSpPr/>
            <p:nvPr/>
          </p:nvGrpSpPr>
          <p:grpSpPr>
            <a:xfrm>
              <a:off x="7182632" y="3464713"/>
              <a:ext cx="3597404" cy="1273143"/>
              <a:chOff x="7182632" y="3072825"/>
              <a:chExt cx="3597404" cy="127314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DAC0CAE6-3B6F-8344-A6FA-415B6CF3AEE4}"/>
                  </a:ext>
                </a:extLst>
              </p:cNvPr>
              <p:cNvSpPr txBox="1"/>
              <p:nvPr/>
            </p:nvSpPr>
            <p:spPr>
              <a:xfrm>
                <a:off x="7182632" y="3072825"/>
                <a:ext cx="15536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Cross-lingual </a:t>
                </a:r>
                <a:br>
                  <a:rPr lang="en-US" sz="1600" b="1" dirty="0"/>
                </a:br>
                <a:r>
                  <a:rPr lang="en-US" sz="1600" b="1" dirty="0"/>
                  <a:t>Entity Linking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DD227BC9-FDDC-2345-A742-6DBC836097B7}"/>
                  </a:ext>
                </a:extLst>
              </p:cNvPr>
              <p:cNvSpPr txBox="1"/>
              <p:nvPr/>
            </p:nvSpPr>
            <p:spPr>
              <a:xfrm>
                <a:off x="7760170" y="4007414"/>
                <a:ext cx="30198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Upadhyay et al. (EMNLP 2018)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A554E820-4EC9-4D4F-BFB2-94529C4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2392" y="3052955"/>
              <a:ext cx="1887340" cy="134428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3A49D6A-3FF7-6E48-8916-0740B0FF7674}"/>
              </a:ext>
            </a:extLst>
          </p:cNvPr>
          <p:cNvSpPr txBox="1"/>
          <p:nvPr/>
        </p:nvSpPr>
        <p:spPr>
          <a:xfrm>
            <a:off x="6889168" y="1752221"/>
            <a:ext cx="195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Cross-lingual </a:t>
            </a:r>
            <a:br>
              <a:rPr lang="en-US" sz="1600" b="1" dirty="0"/>
            </a:br>
            <a:r>
              <a:rPr lang="en-US" sz="1600" b="1" dirty="0" smtClean="0"/>
              <a:t>Spoken Language</a:t>
            </a:r>
            <a:br>
              <a:rPr lang="en-US" sz="1600" b="1" dirty="0" smtClean="0"/>
            </a:br>
            <a:r>
              <a:rPr lang="en-US" sz="1600" b="1" dirty="0" smtClean="0"/>
              <a:t>Understanding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72180" y="2985031"/>
            <a:ext cx="5971422" cy="95410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Catch me after the class if you are interested in discussing these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85001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953" y="2958496"/>
            <a:ext cx="2791605" cy="5334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3046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Document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grpSp>
        <p:nvGrpSpPr>
          <p:cNvPr id="7" name="Group 6"/>
          <p:cNvGrpSpPr/>
          <p:nvPr/>
        </p:nvGrpSpPr>
        <p:grpSpPr>
          <a:xfrm>
            <a:off x="341157" y="955496"/>
            <a:ext cx="2991866" cy="1878112"/>
            <a:chOff x="3090330" y="1121168"/>
            <a:chExt cx="2991866" cy="1878112"/>
          </a:xfrm>
        </p:grpSpPr>
        <p:sp>
          <p:nvSpPr>
            <p:cNvPr id="5" name="TextBox 4"/>
            <p:cNvSpPr txBox="1"/>
            <p:nvPr/>
          </p:nvSpPr>
          <p:spPr>
            <a:xfrm>
              <a:off x="3090330" y="1368779"/>
              <a:ext cx="1296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3366FF"/>
                  </a:solidFill>
                </a:rPr>
                <a:t>English</a:t>
              </a:r>
              <a:endParaRPr lang="en-US" sz="2400" b="1" dirty="0">
                <a:solidFill>
                  <a:srgbClr val="3366FF"/>
                </a:solidFill>
              </a:endParaRPr>
            </a:p>
          </p:txBody>
        </p:sp>
        <p:pic>
          <p:nvPicPr>
            <p:cNvPr id="6" name="Picture 5" descr="Screen Shot 2019-02-06 at 10.45.1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337" y="1121168"/>
              <a:ext cx="1504859" cy="1878112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8420433" y="2165339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Politics</a:t>
            </a:r>
          </a:p>
        </p:txBody>
      </p:sp>
      <p:sp>
        <p:nvSpPr>
          <p:cNvPr id="9" name="Oval 8"/>
          <p:cNvSpPr/>
          <p:nvPr/>
        </p:nvSpPr>
        <p:spPr>
          <a:xfrm>
            <a:off x="8116324" y="4123101"/>
            <a:ext cx="220260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Entertainment</a:t>
            </a:r>
          </a:p>
        </p:txBody>
      </p:sp>
      <p:sp>
        <p:nvSpPr>
          <p:cNvPr id="10" name="Oval 9"/>
          <p:cNvSpPr/>
          <p:nvPr/>
        </p:nvSpPr>
        <p:spPr>
          <a:xfrm>
            <a:off x="8521023" y="3138310"/>
            <a:ext cx="136764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Sports</a:t>
            </a:r>
          </a:p>
        </p:txBody>
      </p:sp>
      <p:sp>
        <p:nvSpPr>
          <p:cNvPr id="11" name="Oval 10"/>
          <p:cNvSpPr/>
          <p:nvPr/>
        </p:nvSpPr>
        <p:spPr>
          <a:xfrm>
            <a:off x="8453304" y="1286798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Science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597" y="3131603"/>
            <a:ext cx="9669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“NASA” </a:t>
            </a:r>
          </a:p>
          <a:p>
            <a:endParaRPr lang="en-US" dirty="0" smtClean="0">
              <a:solidFill>
                <a:srgbClr val="0432FF"/>
              </a:solidFill>
            </a:endParaRPr>
          </a:p>
          <a:p>
            <a:r>
              <a:rPr lang="en-US" dirty="0" smtClean="0">
                <a:solidFill>
                  <a:srgbClr val="0432FF"/>
                </a:solidFill>
              </a:rPr>
              <a:t>“shuts”  </a:t>
            </a:r>
          </a:p>
          <a:p>
            <a:endParaRPr lang="en-US" dirty="0" smtClean="0">
              <a:solidFill>
                <a:srgbClr val="0432FF"/>
              </a:solidFill>
            </a:endParaRPr>
          </a:p>
          <a:p>
            <a:r>
              <a:rPr lang="en-US" dirty="0" smtClean="0">
                <a:solidFill>
                  <a:srgbClr val="0432FF"/>
                </a:solidFill>
              </a:rPr>
              <a:t>“down”</a:t>
            </a:r>
          </a:p>
          <a:p>
            <a:endParaRPr lang="en-US" dirty="0" smtClean="0">
              <a:solidFill>
                <a:srgbClr val="0432FF"/>
              </a:solidFill>
            </a:endParaRPr>
          </a:p>
          <a:p>
            <a:r>
              <a:rPr lang="en-US" dirty="0" smtClean="0">
                <a:solidFill>
                  <a:srgbClr val="0432FF"/>
                </a:solidFill>
              </a:rPr>
              <a:t>“Mars”</a:t>
            </a:r>
          </a:p>
          <a:p>
            <a:endParaRPr lang="en-US" dirty="0" smtClean="0">
              <a:solidFill>
                <a:srgbClr val="0432FF"/>
              </a:solidFill>
            </a:endParaRPr>
          </a:p>
          <a:p>
            <a:r>
              <a:rPr lang="en-US" dirty="0" smtClean="0">
                <a:solidFill>
                  <a:srgbClr val="0432FF"/>
                </a:solidFill>
              </a:rPr>
              <a:t>“rover” 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323" y="3131181"/>
            <a:ext cx="1286932" cy="3712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000" y="3685263"/>
            <a:ext cx="1286932" cy="3712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69" y="4238628"/>
            <a:ext cx="1286932" cy="3712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202" y="4804664"/>
            <a:ext cx="1286932" cy="3712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53" y="5315476"/>
            <a:ext cx="1286932" cy="37123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085856" y="3492852"/>
            <a:ext cx="2427103" cy="2787108"/>
            <a:chOff x="4085856" y="3492852"/>
            <a:chExt cx="2427103" cy="2787108"/>
          </a:xfrm>
        </p:grpSpPr>
        <p:sp>
          <p:nvSpPr>
            <p:cNvPr id="26" name="Rounded Rectangle 25"/>
            <p:cNvSpPr/>
            <p:nvPr/>
          </p:nvSpPr>
          <p:spPr>
            <a:xfrm>
              <a:off x="4085856" y="3492852"/>
              <a:ext cx="1573606" cy="17671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tx1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651930" y="4162021"/>
              <a:ext cx="1286932" cy="37123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301183" y="5356630"/>
              <a:ext cx="22117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Learnable </a:t>
              </a:r>
            </a:p>
            <a:p>
              <a:pPr algn="ctr"/>
              <a:r>
                <a:rPr lang="en-US" dirty="0" smtClean="0"/>
                <a:t>Weight Vector</a:t>
              </a:r>
            </a:p>
            <a:p>
              <a:pPr algn="ctr"/>
              <a:r>
                <a:rPr lang="en-US" dirty="0" smtClean="0"/>
                <a:t>(one for each class)</a:t>
              </a:r>
              <a:endParaRPr lang="en-US" dirty="0"/>
            </a:p>
          </p:txBody>
        </p:sp>
      </p:grpSp>
      <p:cxnSp>
        <p:nvCxnSpPr>
          <p:cNvPr id="23" name="Straight Arrow Connector 22"/>
          <p:cNvCxnSpPr>
            <a:stCxn id="26" idx="3"/>
            <a:endCxn id="11" idx="2"/>
          </p:cNvCxnSpPr>
          <p:nvPr/>
        </p:nvCxnSpPr>
        <p:spPr>
          <a:xfrm flipV="1">
            <a:off x="5659462" y="1607505"/>
            <a:ext cx="2793842" cy="276891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271062" y="2843983"/>
            <a:ext cx="2047191" cy="2921388"/>
            <a:chOff x="3271062" y="2843983"/>
            <a:chExt cx="2047191" cy="292138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858421" y="4192753"/>
              <a:ext cx="1286932" cy="371231"/>
            </a:xfrm>
            <a:prstGeom prst="rect">
              <a:avLst/>
            </a:prstGeom>
          </p:spPr>
        </p:pic>
        <p:sp>
          <p:nvSpPr>
            <p:cNvPr id="19" name="Left Brace 18"/>
            <p:cNvSpPr/>
            <p:nvPr/>
          </p:nvSpPr>
          <p:spPr>
            <a:xfrm rot="10800000">
              <a:off x="3271062" y="3090509"/>
              <a:ext cx="613603" cy="2674862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45349" y="2843983"/>
              <a:ext cx="1672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Document’s</a:t>
              </a:r>
            </a:p>
            <a:p>
              <a:pPr algn="ctr"/>
              <a:r>
                <a:rPr lang="en-US" dirty="0" smtClean="0"/>
                <a:t>Feature vector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98407" y="5263481"/>
            <a:ext cx="2883797" cy="1338389"/>
            <a:chOff x="2212623" y="801518"/>
            <a:chExt cx="3489394" cy="1619451"/>
          </a:xfrm>
        </p:grpSpPr>
        <p:grpSp>
          <p:nvGrpSpPr>
            <p:cNvPr id="31" name="Group 30"/>
            <p:cNvGrpSpPr/>
            <p:nvPr/>
          </p:nvGrpSpPr>
          <p:grpSpPr>
            <a:xfrm>
              <a:off x="3256842" y="801518"/>
              <a:ext cx="2445175" cy="999767"/>
              <a:chOff x="3256842" y="999072"/>
              <a:chExt cx="2445175" cy="99976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3256842" y="999072"/>
                <a:ext cx="2445175" cy="558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Training </a:t>
                </a:r>
                <a:r>
                  <a:rPr lang="en-US" sz="2400" dirty="0" smtClean="0"/>
                  <a:t>Data</a:t>
                </a:r>
                <a:endParaRPr lang="en-US" sz="2400" dirty="0"/>
              </a:p>
            </p:txBody>
          </p:sp>
          <p:pic>
            <p:nvPicPr>
              <p:cNvPr id="39" name="Picture 38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2300" y="1528939"/>
                <a:ext cx="1041400" cy="46990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2212623" y="1157610"/>
              <a:ext cx="1491793" cy="1263359"/>
              <a:chOff x="759178" y="1341054"/>
              <a:chExt cx="1491793" cy="1263359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759178" y="1341054"/>
                <a:ext cx="1339393" cy="1260536"/>
                <a:chOff x="759178" y="1341054"/>
                <a:chExt cx="1339393" cy="1260536"/>
              </a:xfrm>
            </p:grpSpPr>
            <p:pic>
              <p:nvPicPr>
                <p:cNvPr id="35" name="Picture 34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178" y="1341054"/>
                  <a:ext cx="842682" cy="89647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6" name="Picture 35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889" y="1343877"/>
                  <a:ext cx="842682" cy="89647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7" name="Picture 36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578" y="1705119"/>
                  <a:ext cx="842682" cy="89647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34" name="Picture 33" descr="1398320863296274629Stack of Papers.svg.med.png"/>
              <p:cNvPicPr>
                <a:picLocks noChangeAspect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8289" y="1707942"/>
                <a:ext cx="842682" cy="896471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2" name="Straight Arrow Connector 41"/>
          <p:cNvCxnSpPr>
            <a:stCxn id="35" idx="1"/>
          </p:cNvCxnSpPr>
          <p:nvPr/>
        </p:nvCxnSpPr>
        <p:spPr>
          <a:xfrm flipH="1" flipV="1">
            <a:off x="5756087" y="4983871"/>
            <a:ext cx="1442320" cy="94434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167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  <p:tag name="FIRSTDANR@YOZKPGTFUVWXY5MI" val="2971"/>
  <p:tag name="FIRSTDANR@EKFAUQOFUVWYY57I" val="3619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newccg">
  <a:themeElements>
    <a:clrScheme name="vasin_CCG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vasin_CCG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vasin_CCG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ccg" id="{5E12AECA-5A11-8445-9C72-4760C2092BA7}" vid="{38CCF428-7767-354E-ABC3-FABC69C8192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newccg.potx</Template>
  <TotalTime>144485</TotalTime>
  <Words>3629</Words>
  <Application>Microsoft Macintosh PowerPoint</Application>
  <PresentationFormat>Widescreen</PresentationFormat>
  <Paragraphs>844</Paragraphs>
  <Slides>86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9" baseType="lpstr">
      <vt:lpstr>American Typewriter</vt:lpstr>
      <vt:lpstr>Arial</vt:lpstr>
      <vt:lpstr>Arial Narrow</vt:lpstr>
      <vt:lpstr>Arial Unicode MS</vt:lpstr>
      <vt:lpstr>Calibri</vt:lpstr>
      <vt:lpstr>Helvetica</vt:lpstr>
      <vt:lpstr>Helvetica </vt:lpstr>
      <vt:lpstr>Helvetica Light</vt:lpstr>
      <vt:lpstr>Mangal</vt:lpstr>
      <vt:lpstr>Times</vt:lpstr>
      <vt:lpstr>Times New Roman</vt:lpstr>
      <vt:lpstr>Wingdings</vt:lpstr>
      <vt:lpstr>newccg</vt:lpstr>
      <vt:lpstr>Cross-lingual Word Representations</vt:lpstr>
      <vt:lpstr>Who is this guy?</vt:lpstr>
      <vt:lpstr>Today’s theme: NLP for other languages</vt:lpstr>
      <vt:lpstr>Why should I care about other languages?</vt:lpstr>
      <vt:lpstr>Why should I care about other languages?</vt:lpstr>
      <vt:lpstr>Example: Document Classification in French</vt:lpstr>
      <vt:lpstr>Document Classification in English</vt:lpstr>
      <vt:lpstr>(Monolingual) Word Representations</vt:lpstr>
      <vt:lpstr>A Simple Document Classifier</vt:lpstr>
      <vt:lpstr>Back to building the French classifier …</vt:lpstr>
      <vt:lpstr>Attempt 1: Traditional Approach</vt:lpstr>
      <vt:lpstr>Limitations of Attempt 1</vt:lpstr>
      <vt:lpstr>Attempt 2: Machine Translation (MT)</vt:lpstr>
      <vt:lpstr>Limitations of Attempt 2</vt:lpstr>
      <vt:lpstr>Ideally …</vt:lpstr>
      <vt:lpstr>Language Invariant Word Representations</vt:lpstr>
      <vt:lpstr>Building NLP Models using  Language-invariant (Cross-lingual) Spaces</vt:lpstr>
      <vt:lpstr>Direct Model Transfer (through Shared Cross-lingual Space)</vt:lpstr>
      <vt:lpstr>Joint Training (through Shared Cross-lingual Space)</vt:lpstr>
      <vt:lpstr>How to learn cross-lingual spaces?</vt:lpstr>
      <vt:lpstr>What’s wrong with this?</vt:lpstr>
      <vt:lpstr>Things are more complicated …</vt:lpstr>
      <vt:lpstr>Another way to think about it …</vt:lpstr>
      <vt:lpstr>General Idea</vt:lpstr>
      <vt:lpstr>Different Forms of Cross-lingual Alignments</vt:lpstr>
      <vt:lpstr>Parallel Text</vt:lpstr>
      <vt:lpstr>Deriving Word Alignments from Parallel Text</vt:lpstr>
      <vt:lpstr>Word Alignments from Parallel Text</vt:lpstr>
      <vt:lpstr>Word Alignments from Parallel Text</vt:lpstr>
      <vt:lpstr>Word Alignments from Parallel Text</vt:lpstr>
      <vt:lpstr>Word Alignments from Parallel Text</vt:lpstr>
      <vt:lpstr>Word Alignments from Parallel Text</vt:lpstr>
      <vt:lpstr>First Attempt – Cross-lingual Word Clusters</vt:lpstr>
      <vt:lpstr>Cross-lingual Word Clusters</vt:lpstr>
      <vt:lpstr>Issues with Cluster Based Approaches</vt:lpstr>
      <vt:lpstr>The Skip-gram Formulation (word2vec) </vt:lpstr>
      <vt:lpstr>Using Parallel Text – Word and Sentence Alignments</vt:lpstr>
      <vt:lpstr>Why do we need all these terms?</vt:lpstr>
      <vt:lpstr>Using Parallel Text – Sentence Alignment Only</vt:lpstr>
      <vt:lpstr>Parallel Text is Scarce</vt:lpstr>
      <vt:lpstr>Using Monolingual Text and Bilingual Dictionary</vt:lpstr>
      <vt:lpstr>Learning Projections for each language using CCA</vt:lpstr>
      <vt:lpstr>Canonical Correlation Analysis (CCA)</vt:lpstr>
      <vt:lpstr>Learning a Single Projection</vt:lpstr>
      <vt:lpstr>Learning a Single Projection</vt:lpstr>
      <vt:lpstr>Learning a Single Projection</vt:lpstr>
      <vt:lpstr>How big a dictionary is needed?</vt:lpstr>
      <vt:lpstr>How big a dictionary is needed?</vt:lpstr>
      <vt:lpstr>Which dictionary will lead to better embeddings?</vt:lpstr>
      <vt:lpstr>Using Comparable Documents</vt:lpstr>
      <vt:lpstr>Advantages / Disadvantages</vt:lpstr>
      <vt:lpstr>Using Comparable Corpora with word2vec</vt:lpstr>
      <vt:lpstr>Using Comparable Documents from Wikipedia</vt:lpstr>
      <vt:lpstr>Monolingual Representation from Wikipedia</vt:lpstr>
      <vt:lpstr>Using Comparable Documents from Wikipedia</vt:lpstr>
      <vt:lpstr>Using Comparable Documents from Wikipedia</vt:lpstr>
      <vt:lpstr>What can go wrong here?</vt:lpstr>
      <vt:lpstr>Quality of the Wikipedia Documents …</vt:lpstr>
      <vt:lpstr>Large Wikipedia != Good Quality</vt:lpstr>
      <vt:lpstr>Quick Recap</vt:lpstr>
      <vt:lpstr>Cross-lingual Representations</vt:lpstr>
      <vt:lpstr>Summary of the Cross-lingual Alignments used</vt:lpstr>
      <vt:lpstr>Not covered today …</vt:lpstr>
      <vt:lpstr>Going Multilingual </vt:lpstr>
      <vt:lpstr>Multilingual Word Embeddings</vt:lpstr>
      <vt:lpstr>MultiSkip</vt:lpstr>
      <vt:lpstr>Why do I need cross-lingual terms in both directions?</vt:lpstr>
      <vt:lpstr>Which method should I choose?</vt:lpstr>
      <vt:lpstr>Recap - Canonical Correlation Analysis (CCA)</vt:lpstr>
      <vt:lpstr>MultiCCA</vt:lpstr>
      <vt:lpstr>Questions</vt:lpstr>
      <vt:lpstr>Using Multilingual Encyclopedic Resources</vt:lpstr>
      <vt:lpstr>Evaluation of Cross-lingual Representations</vt:lpstr>
      <vt:lpstr>Two forms of Evaluation</vt:lpstr>
      <vt:lpstr>Bilingual Dictionary Induction</vt:lpstr>
      <vt:lpstr>Some Results</vt:lpstr>
      <vt:lpstr>Cross-lingual Document Classification</vt:lpstr>
      <vt:lpstr>Some Results</vt:lpstr>
      <vt:lpstr>Which evaluation is better? Intrinsic or Extrinsic?</vt:lpstr>
      <vt:lpstr>Recent Work – Multilingual BERT</vt:lpstr>
      <vt:lpstr>Recent Work – Multilingual ELMo</vt:lpstr>
      <vt:lpstr>Recent Work – Pre-training with Parallel Data</vt:lpstr>
      <vt:lpstr>Recent Work – Self-learning Embeddings</vt:lpstr>
      <vt:lpstr>Research Directions</vt:lpstr>
      <vt:lpstr>Some of My Work in Cross-lingual NLP</vt:lpstr>
      <vt:lpstr>Questions?</vt:lpstr>
    </vt:vector>
  </TitlesOfParts>
  <Manager/>
  <Company>UIUC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</dc:title>
  <dc:subject>Talk at CMU, April 2010</dc:subject>
  <dc:creator>Dan Roth</dc:creator>
  <cp:keywords/>
  <dc:description/>
  <cp:lastModifiedBy>Callison-Burch, Christopher</cp:lastModifiedBy>
  <cp:revision>9931</cp:revision>
  <cp:lastPrinted>2018-07-26T03:31:22Z</cp:lastPrinted>
  <dcterms:created xsi:type="dcterms:W3CDTF">2004-04-28T22:21:11Z</dcterms:created>
  <dcterms:modified xsi:type="dcterms:W3CDTF">2019-03-21T14:02:22Z</dcterms:modified>
  <cp:category/>
</cp:coreProperties>
</file>